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2" r:id="rId3"/>
    <p:sldMasterId id="2147483665" r:id="rId4"/>
    <p:sldMasterId id="2147483670" r:id="rId5"/>
    <p:sldMasterId id="2147483674" r:id="rId6"/>
    <p:sldMasterId id="2147483679" r:id="rId7"/>
    <p:sldMasterId id="2147483684" r:id="rId8"/>
    <p:sldMasterId id="2147483689" r:id="rId9"/>
    <p:sldMasterId id="2147483694" r:id="rId10"/>
    <p:sldMasterId id="2147483698" r:id="rId11"/>
    <p:sldMasterId id="2147483702" r:id="rId12"/>
  </p:sldMasterIdLst>
  <p:notesMasterIdLst>
    <p:notesMasterId r:id="rId15"/>
  </p:notesMasterIdLst>
  <p:sldIdLst>
    <p:sldId id="524" r:id="rId13"/>
    <p:sldId id="561" r:id="rId14"/>
    <p:sldId id="525" r:id="rId16"/>
    <p:sldId id="565" r:id="rId17"/>
    <p:sldId id="614" r:id="rId18"/>
    <p:sldId id="562" r:id="rId19"/>
    <p:sldId id="615" r:id="rId20"/>
    <p:sldId id="563" r:id="rId21"/>
    <p:sldId id="566" r:id="rId22"/>
    <p:sldId id="567" r:id="rId23"/>
    <p:sldId id="568" r:id="rId24"/>
    <p:sldId id="616" r:id="rId25"/>
    <p:sldId id="569" r:id="rId26"/>
    <p:sldId id="570" r:id="rId27"/>
    <p:sldId id="564" r:id="rId28"/>
    <p:sldId id="571" r:id="rId29"/>
    <p:sldId id="613" r:id="rId30"/>
    <p:sldId id="572" r:id="rId31"/>
    <p:sldId id="573" r:id="rId32"/>
    <p:sldId id="574" r:id="rId33"/>
  </p:sldIdLst>
  <p:sldSz cx="12192000" cy="6858000"/>
  <p:notesSz cx="7099300" cy="10234295"/>
  <p:embeddedFontLst>
    <p:embeddedFont>
      <p:font typeface="HarmonyOS Sans" panose="00000500000000000000" pitchFamily="2" charset="0"/>
      <p:regular r:id="rId38"/>
      <p:bold r:id="rId39"/>
      <p:italic r:id="rId40"/>
      <p:boldItalic r:id="rId41"/>
    </p:embeddedFont>
    <p:embeddedFont>
      <p:font typeface="微软雅黑" panose="020B0503020204020204" pitchFamily="34" charset="-122"/>
      <p:regular r:id="rId42"/>
    </p:embeddedFont>
    <p:embeddedFont>
      <p:font typeface="Gill Sans MT" panose="020B0502020104020203"/>
      <p:regular r:id="rId43"/>
      <p:bold r:id="rId44"/>
      <p:italic r:id="rId45"/>
      <p:boldItalic r:id="rId46"/>
    </p:embeddedFont>
    <p:embeddedFont>
      <p:font typeface="华文中宋" panose="02010600040101010101" pitchFamily="2" charset="-122"/>
      <p:regular r:id="rId47"/>
    </p:embeddedFont>
    <p:embeddedFont>
      <p:font typeface="Wingdings 2" panose="05020102010507070707" pitchFamily="18" charset="2"/>
      <p:regular r:id="rId48"/>
    </p:embeddedFont>
    <p:embeddedFont>
      <p:font typeface="Microsoft Sans Serif" panose="020B0604020202020204" pitchFamily="34" charset="0"/>
      <p:regular r:id="rId49"/>
    </p:embeddedFont>
    <p:embeddedFont>
      <p:font typeface="等线" panose="02010600030101010101" charset="-122"/>
      <p:regular r:id="rId50"/>
    </p:embeddedFont>
    <p:embeddedFont>
      <p:font typeface="Calibri" panose="020F0502020204030204" charset="0"/>
      <p:regular r:id="rId51"/>
      <p:bold r:id="rId52"/>
      <p:italic r:id="rId53"/>
      <p:boldItalic r:id="rId54"/>
    </p:embeddedFont>
    <p:embeddedFont>
      <p:font typeface="黑体" panose="02010609060101010101" charset="-122"/>
      <p:regular r:id="rId55"/>
    </p:embeddedFont>
    <p:embeddedFont>
      <p:font typeface="Cambria Math" panose="02040503050406030204" pitchFamily="18" charset="0"/>
      <p:regular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207C68E-2EA4-4B95-9A4A-F89DF3FB1AF9}">
          <p14:sldIdLst>
            <p14:sldId id="524"/>
            <p14:sldId id="561"/>
            <p14:sldId id="525"/>
            <p14:sldId id="565"/>
            <p14:sldId id="614"/>
            <p14:sldId id="562"/>
            <p14:sldId id="615"/>
            <p14:sldId id="563"/>
            <p14:sldId id="566"/>
            <p14:sldId id="567"/>
            <p14:sldId id="568"/>
            <p14:sldId id="616"/>
            <p14:sldId id="569"/>
            <p14:sldId id="570"/>
            <p14:sldId id="564"/>
            <p14:sldId id="571"/>
            <p14:sldId id="613"/>
            <p14:sldId id="572"/>
            <p14:sldId id="573"/>
            <p14:sldId id="5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2" userDrawn="1">
          <p15:clr>
            <a:srgbClr val="A4A3A4"/>
          </p15:clr>
        </p15:guide>
        <p15:guide id="2" pos="38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路荣伟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0575"/>
    <a:srgbClr val="FF7F7F"/>
    <a:srgbClr val="FFF2C8"/>
    <a:srgbClr val="DBEAF7"/>
    <a:srgbClr val="BED7A4"/>
    <a:srgbClr val="D3E4A9"/>
    <a:srgbClr val="E3E1C0"/>
    <a:srgbClr val="ABDDD2"/>
    <a:srgbClr val="A84BD9"/>
    <a:srgbClr val="EF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35" autoAdjust="0"/>
    <p:restoredTop sz="83033" autoAdjust="0"/>
  </p:normalViewPr>
  <p:slideViewPr>
    <p:cSldViewPr snapToGrid="0" showGuides="1">
      <p:cViewPr>
        <p:scale>
          <a:sx n="96" d="100"/>
          <a:sy n="96" d="100"/>
        </p:scale>
        <p:origin x="696" y="144"/>
      </p:cViewPr>
      <p:guideLst>
        <p:guide orient="horz" pos="1122"/>
        <p:guide pos="38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30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7" Type="http://schemas.openxmlformats.org/officeDocument/2006/relationships/tags" Target="tags/tag54.xml"/><Relationship Id="rId56" Type="http://schemas.openxmlformats.org/officeDocument/2006/relationships/font" Target="fonts/font19.fntdata"/><Relationship Id="rId55" Type="http://schemas.openxmlformats.org/officeDocument/2006/relationships/font" Target="fonts/font18.fntdata"/><Relationship Id="rId54" Type="http://schemas.openxmlformats.org/officeDocument/2006/relationships/font" Target="fonts/font17.fntdata"/><Relationship Id="rId53" Type="http://schemas.openxmlformats.org/officeDocument/2006/relationships/font" Target="fonts/font16.fntdata"/><Relationship Id="rId52" Type="http://schemas.openxmlformats.org/officeDocument/2006/relationships/font" Target="fonts/font15.fntdata"/><Relationship Id="rId51" Type="http://schemas.openxmlformats.org/officeDocument/2006/relationships/font" Target="fonts/font14.fntdata"/><Relationship Id="rId50" Type="http://schemas.openxmlformats.org/officeDocument/2006/relationships/font" Target="fonts/font13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0.xml"/><Relationship Id="rId32" Type="http://schemas.openxmlformats.org/officeDocument/2006/relationships/slide" Target="slides/slide19.xml"/><Relationship Id="rId31" Type="http://schemas.openxmlformats.org/officeDocument/2006/relationships/slide" Target="slides/slide18.xml"/><Relationship Id="rId30" Type="http://schemas.openxmlformats.org/officeDocument/2006/relationships/slide" Target="slides/slide1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0" Type="http://schemas.openxmlformats.org/officeDocument/2006/relationships/slide" Target="slides/slide7.xml"/><Relationship Id="rId2" Type="http://schemas.openxmlformats.org/officeDocument/2006/relationships/theme" Target="theme/theme1.xml"/><Relationship Id="rId19" Type="http://schemas.openxmlformats.org/officeDocument/2006/relationships/slide" Target="slides/slide6.xml"/><Relationship Id="rId18" Type="http://schemas.openxmlformats.org/officeDocument/2006/relationships/slide" Target="slides/slide5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2.xml"/><Relationship Id="rId13" Type="http://schemas.openxmlformats.org/officeDocument/2006/relationships/slide" Target="slides/slide1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 b="0" i="0"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 b="0" i="0">
                <a:latin typeface="HarmonyOS Sans" panose="00000500000000000000" pitchFamily="2" charset="0"/>
              </a:defRPr>
            </a:lvl1pPr>
          </a:lstStyle>
          <a:p>
            <a:fld id="{558B725A-BFDD-44D0-A8D3-61766B07B7F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 b="0" i="0"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 b="0" i="0">
                <a:latin typeface="HarmonyOS Sans" panose="00000500000000000000" pitchFamily="2" charset="0"/>
              </a:defRPr>
            </a:lvl1pPr>
          </a:lstStyle>
          <a:p>
            <a:fld id="{B9BCC932-0C1F-4C94-8B9A-3944ABBB4E3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armonyOS Sa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armonyOS Sa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armonyOS Sa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armonyOS Sa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armonyOS Sa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3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CC932-0C1F-4C94-8B9A-3944ABBB4E3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3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CC932-0C1F-4C94-8B9A-3944ABBB4E3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3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CC932-0C1F-4C94-8B9A-3944ABBB4E3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3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CC932-0C1F-4C94-8B9A-3944ABBB4E3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00">
              <a:defRPr/>
            </a:pPr>
            <a:r>
              <a:rPr lang="en-US" altLang="zh-CN" sz="1300" dirty="0"/>
              <a:t>\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CC932-0C1F-4C94-8B9A-3944ABBB4E3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1ABCB1-E4D0-4439-843D-F619F7D0BF9B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A3361F-47D1-4471-A7DA-B813CD907629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6" name="图片 5"/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spect="1"/>
          </p:cNvSpPr>
          <p:nvPr userDrawn="1"/>
        </p:nvSpPr>
        <p:spPr>
          <a:xfrm>
            <a:off x="447816" y="4914808"/>
            <a:ext cx="385561" cy="10322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463" y="4928762"/>
            <a:ext cx="10333301" cy="6531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>
                <a:solidFill>
                  <a:srgbClr val="5C307D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1463" y="5581910"/>
            <a:ext cx="10333301" cy="365126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solidFill>
                  <a:srgbClr val="5C307D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23545" y="6060170"/>
            <a:ext cx="252328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635B02-2FF7-4BED-A4FD-9EC7DA515C69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B2F7C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B2F7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377" y="6055844"/>
            <a:ext cx="65855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>
              <a:ln>
                <a:noFill/>
              </a:ln>
              <a:solidFill>
                <a:srgbClr val="5B2F7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51493" y="6060170"/>
            <a:ext cx="120327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B2F7C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B2F7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1" name="图片 10"/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395677"/>
            <a:ext cx="11029616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496241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075187-5027-460C-8B27-DC36863680D3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9" name="图片 8"/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CB9AF9-484A-42B4-8ACB-C28769470168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spect="1"/>
          </p:cNvSpPr>
          <p:nvPr userDrawn="1"/>
        </p:nvSpPr>
        <p:spPr>
          <a:xfrm>
            <a:off x="8884030" y="675726"/>
            <a:ext cx="88976" cy="7918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Vertical Title 1"/>
          <p:cNvSpPr>
            <a:spLocks noGrp="1"/>
          </p:cNvSpPr>
          <p:nvPr>
            <p:ph type="title" orient="vert"/>
          </p:nvPr>
        </p:nvSpPr>
        <p:spPr>
          <a:xfrm>
            <a:off x="9169649" y="675726"/>
            <a:ext cx="1899496" cy="5183073"/>
          </a:xfrm>
          <a:prstGeom prst="rect">
            <a:avLst/>
          </a:prstGeom>
        </p:spPr>
        <p:txBody>
          <a:bodyPr vert="eaVert" anchor="b"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791611" cy="5183073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DF6D3DD-75BB-4CAA-BF72-B8B6137FAEC4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3" name="图片 12"/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 userDrawn="1"/>
        </p:nvGrpSpPr>
        <p:grpSpPr>
          <a:xfrm>
            <a:off x="599225" y="1736370"/>
            <a:ext cx="10993549" cy="1903301"/>
            <a:chOff x="599225" y="1921565"/>
            <a:chExt cx="10993549" cy="1903301"/>
          </a:xfrm>
        </p:grpSpPr>
        <p:sp>
          <p:nvSpPr>
            <p:cNvPr id="22" name="矩形 21"/>
            <p:cNvSpPr/>
            <p:nvPr userDrawn="1"/>
          </p:nvSpPr>
          <p:spPr>
            <a:xfrm>
              <a:off x="599225" y="1921565"/>
              <a:ext cx="10993549" cy="1903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8" name="半闭框 17"/>
            <p:cNvSpPr/>
            <p:nvPr userDrawn="1"/>
          </p:nvSpPr>
          <p:spPr>
            <a:xfrm>
              <a:off x="599225" y="1921565"/>
              <a:ext cx="821803" cy="867934"/>
            </a:xfrm>
            <a:prstGeom prst="halfFrame">
              <a:avLst>
                <a:gd name="adj1" fmla="val 23474"/>
                <a:gd name="adj2" fmla="val 2347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 userDrawn="1"/>
          </p:nvSpPr>
          <p:spPr>
            <a:xfrm>
              <a:off x="10161778" y="3614195"/>
              <a:ext cx="1430996" cy="2106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51" y="399605"/>
            <a:ext cx="2538904" cy="107441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963169" y="2028084"/>
            <a:ext cx="10265664" cy="1356406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l">
              <a:defRPr lang="en-US" altLang="en-US" sz="3600" b="0" kern="1200" cap="all" dirty="0">
                <a:solidFill>
                  <a:srgbClr val="5C3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63169" y="3819054"/>
            <a:ext cx="10265664" cy="134099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D6BC97-FE5E-480A-9CF8-B4EAD9BAE99E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965619" y="6458395"/>
            <a:ext cx="1203271" cy="365125"/>
          </a:xfrm>
        </p:spPr>
        <p:txBody>
          <a:bodyPr/>
          <a:lstStyle>
            <a:lvl1pPr>
              <a:defRPr sz="24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9984658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9984658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45805" y="294968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5805" y="4866967"/>
            <a:ext cx="1961536" cy="1696064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11" name="圆角矩形 7"/>
          <p:cNvSpPr/>
          <p:nvPr userDrawn="1"/>
        </p:nvSpPr>
        <p:spPr>
          <a:xfrm>
            <a:off x="403122" y="405580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15"/>
          </p:nvPr>
        </p:nvSpPr>
        <p:spPr>
          <a:xfrm>
            <a:off x="840658" y="5915793"/>
            <a:ext cx="2743200" cy="365125"/>
          </a:xfrm>
        </p:spPr>
        <p:txBody>
          <a:bodyPr/>
          <a:lstStyle/>
          <a:p>
            <a:fld id="{A242D317-1567-764B-BF7E-A5B2F27D640D}" type="datetime1">
              <a:rPr lang="zh-CN" altLang="en-US" smtClean="0"/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7"/>
          </p:nvPr>
        </p:nvSpPr>
        <p:spPr>
          <a:xfrm>
            <a:off x="8613058" y="591579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9" hasCustomPrompt="1"/>
          </p:nvPr>
        </p:nvSpPr>
        <p:spPr>
          <a:xfrm>
            <a:off x="2559049" y="1668309"/>
            <a:ext cx="70739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5" name="文本占位符 33"/>
          <p:cNvSpPr>
            <a:spLocks noGrp="1"/>
          </p:cNvSpPr>
          <p:nvPr>
            <p:ph type="body" sz="quarter" idx="20" hasCustomPrompt="1"/>
          </p:nvPr>
        </p:nvSpPr>
        <p:spPr>
          <a:xfrm>
            <a:off x="3943407" y="2921000"/>
            <a:ext cx="3987800" cy="50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rgbClr val="660874"/>
                </a:solidFill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subtitle if any</a:t>
            </a:r>
            <a:endParaRPr lang="zh-CN" altLang="en-US" dirty="0"/>
          </a:p>
        </p:txBody>
      </p:sp>
      <p:sp>
        <p:nvSpPr>
          <p:cNvPr id="37" name="文本占位符 36"/>
          <p:cNvSpPr>
            <a:spLocks noGrp="1"/>
          </p:cNvSpPr>
          <p:nvPr>
            <p:ph type="body" sz="quarter" idx="21" hasCustomPrompt="1"/>
          </p:nvPr>
        </p:nvSpPr>
        <p:spPr>
          <a:xfrm>
            <a:off x="1892300" y="4330853"/>
            <a:ext cx="8407400" cy="858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HarmonyOS Sans" panose="00000500000000000000" pitchFamily="2" charset="0"/>
              </a:defRPr>
            </a:lvl1pPr>
          </a:lstStyle>
          <a:p>
            <a:pPr lvl="0"/>
            <a:r>
              <a:rPr lang="en-US" altLang="zh-CN" dirty="0"/>
              <a:t>authors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7988709" y="5737122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245804" y="294968"/>
            <a:ext cx="3957485" cy="825909"/>
          </a:xfrm>
          <a:prstGeom prst="rect">
            <a:avLst/>
          </a:prstGeom>
          <a:solidFill>
            <a:srgbClr val="660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26" name="圆角矩形 5"/>
          <p:cNvSpPr/>
          <p:nvPr userDrawn="1"/>
        </p:nvSpPr>
        <p:spPr>
          <a:xfrm>
            <a:off x="403122" y="449825"/>
            <a:ext cx="11385755" cy="5958349"/>
          </a:xfrm>
          <a:prstGeom prst="roundRect">
            <a:avLst>
              <a:gd name="adj" fmla="val 1568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tx1">
                <a:alpha val="3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HarmonyOS Sans" panose="000005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6701" y="6010553"/>
            <a:ext cx="2743200" cy="365125"/>
          </a:xfrm>
        </p:spPr>
        <p:txBody>
          <a:bodyPr/>
          <a:lstStyle/>
          <a:p>
            <a:fld id="{F2C12FC0-25F5-C746-A1BF-42680F6D2EF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49101" y="6010553"/>
            <a:ext cx="2743200" cy="365125"/>
          </a:xfrm>
        </p:spPr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13" hasCustomPrompt="1"/>
          </p:nvPr>
        </p:nvSpPr>
        <p:spPr>
          <a:xfrm>
            <a:off x="1741595" y="1356711"/>
            <a:ext cx="2461694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5400" b="0" i="0" kern="1200" dirty="0">
                <a:solidFill>
                  <a:srgbClr val="660874"/>
                </a:solidFill>
                <a:latin typeface="HarmonyOS Sans" panose="00000500000000000000" pitchFamily="2" charset="0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14" hasCustomPrompt="1"/>
          </p:nvPr>
        </p:nvSpPr>
        <p:spPr>
          <a:xfrm>
            <a:off x="1741487" y="255270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5" name="文本占位符 63"/>
          <p:cNvSpPr>
            <a:spLocks noGrp="1"/>
          </p:cNvSpPr>
          <p:nvPr>
            <p:ph type="body" sz="quarter" idx="15" hasCustomPrompt="1"/>
          </p:nvPr>
        </p:nvSpPr>
        <p:spPr>
          <a:xfrm>
            <a:off x="1737475" y="3159650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sp>
        <p:nvSpPr>
          <p:cNvPr id="66" name="文本占位符 63"/>
          <p:cNvSpPr>
            <a:spLocks noGrp="1"/>
          </p:cNvSpPr>
          <p:nvPr>
            <p:ph type="body" sz="quarter" idx="16" hasCustomPrompt="1"/>
          </p:nvPr>
        </p:nvSpPr>
        <p:spPr>
          <a:xfrm>
            <a:off x="1741486" y="3843636"/>
            <a:ext cx="16466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0" i="0" dirty="0">
                <a:solidFill>
                  <a:srgbClr val="660874"/>
                </a:solidFill>
                <a:latin typeface="HarmonyOS Sans" panose="00000500000000000000" pitchFamily="2" charset="0"/>
                <a:ea typeface="HarmonyOS Sans" panose="00000500000000000000" pitchFamily="2" charset="0"/>
              </a:defRPr>
            </a:lvl1pPr>
          </a:lstStyle>
          <a:p>
            <a:pPr marL="0" lvl="0" algn="just"/>
            <a:r>
              <a:rPr lang="en-US" altLang="zh-CN" dirty="0"/>
              <a:t>item</a:t>
            </a:r>
            <a:endParaRPr lang="zh-CN" altLang="en-US" dirty="0"/>
          </a:p>
        </p:txBody>
      </p:sp>
      <p:pic>
        <p:nvPicPr>
          <p:cNvPr id="67" name="图形 6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20639" y="449825"/>
            <a:ext cx="1068238" cy="108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FE6B-466D-0349-B696-DAE7E3AC1E3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796413" y="418703"/>
            <a:ext cx="0" cy="632244"/>
          </a:xfrm>
          <a:prstGeom prst="line">
            <a:avLst/>
          </a:prstGeom>
          <a:ln w="76200">
            <a:solidFill>
              <a:srgbClr val="6608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970179" y="498730"/>
            <a:ext cx="5921501" cy="472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zh-CN" altLang="en-US" sz="3200" b="0" i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armonyOS Sans" panose="00000500000000000000" pitchFamily="2" charset="0"/>
                <a:ea typeface="HarmonyOS Sans" panose="00000500000000000000" pitchFamily="2" charset="0"/>
                <a:cs typeface="+mn-cs"/>
              </a:defRPr>
            </a:lvl1pPr>
          </a:lstStyle>
          <a:p>
            <a:pPr lvl="0"/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377" y="2180498"/>
            <a:ext cx="10521387" cy="36783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87444D-A60F-4A6A-9CDE-B0675852A4F4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31883" y="2118167"/>
            <a:ext cx="10178926" cy="3602477"/>
          </a:xfrm>
        </p:spPr>
        <p:txBody>
          <a:bodyPr anchor="ctr">
            <a:normAutofit/>
          </a:bodyPr>
          <a:lstStyle>
            <a:lvl1pPr algn="l">
              <a:defRPr sz="32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597317"/>
            <a:ext cx="284479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9443D3-74C8-4BB5-9A7C-7D83801509C7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1882" y="5592991"/>
            <a:ext cx="6066519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9492" y="6492875"/>
            <a:ext cx="105250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431882" y="490438"/>
            <a:ext cx="10178925" cy="13514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1" name="Rectangle 8"/>
          <p:cNvSpPr/>
          <p:nvPr userDrawn="1"/>
        </p:nvSpPr>
        <p:spPr>
          <a:xfrm rot="5400000">
            <a:off x="-2692137" y="3263038"/>
            <a:ext cx="6858000" cy="3319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图片 8"/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599225" y="1736370"/>
            <a:ext cx="10993549" cy="1903301"/>
            <a:chOff x="599225" y="1921565"/>
            <a:chExt cx="10993549" cy="1903301"/>
          </a:xfrm>
        </p:grpSpPr>
        <p:sp>
          <p:nvSpPr>
            <p:cNvPr id="10" name="矩形 9"/>
            <p:cNvSpPr/>
            <p:nvPr userDrawn="1"/>
          </p:nvSpPr>
          <p:spPr>
            <a:xfrm>
              <a:off x="599225" y="1921565"/>
              <a:ext cx="10993549" cy="190330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599227" y="1921566"/>
              <a:ext cx="192900" cy="1903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endParaRPr>
            </a:p>
          </p:txBody>
        </p:sp>
      </p:grp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963169" y="2028083"/>
            <a:ext cx="10265664" cy="1376851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>
              <a:defRPr lang="en-US" altLang="en-US" sz="3600" b="0" kern="1200" cap="all" dirty="0">
                <a:solidFill>
                  <a:srgbClr val="5C30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963169" y="3830629"/>
            <a:ext cx="10265664" cy="134099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27" name="日期占位符 10"/>
          <p:cNvSpPr>
            <a:spLocks noGrp="1"/>
          </p:cNvSpPr>
          <p:nvPr>
            <p:ph type="dt" sz="half" idx="10"/>
          </p:nvPr>
        </p:nvSpPr>
        <p:spPr>
          <a:xfrm>
            <a:off x="7523545" y="5597323"/>
            <a:ext cx="252328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A73CC60-DFA3-4E23-822F-F4FA176CFDB0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8" name="页脚占位符 11"/>
          <p:cNvSpPr>
            <a:spLocks noGrp="1"/>
          </p:cNvSpPr>
          <p:nvPr>
            <p:ph type="ftr" sz="quarter" idx="11"/>
          </p:nvPr>
        </p:nvSpPr>
        <p:spPr>
          <a:xfrm>
            <a:off x="833377" y="5592997"/>
            <a:ext cx="65855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9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10988729" y="6475147"/>
            <a:ext cx="120327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1" name="图片 10"/>
          <p:cNvPicPr/>
          <p:nvPr userDrawn="1"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2228004"/>
            <a:ext cx="5422391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4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773263-D209-445E-A4E4-C5985FB9359E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50894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7" y="2250894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10" y="2926054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3B9D35-E9FC-4EF3-808A-C55974BE9362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6" Type="http://schemas.openxmlformats.org/officeDocument/2006/relationships/theme" Target="../theme/theme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5" Type="http://schemas.openxmlformats.org/officeDocument/2006/relationships/theme" Target="../theme/theme2.xml"/><Relationship Id="rId14" Type="http://schemas.microsoft.com/office/2007/relationships/hdphoto" Target="../media/image5.wdp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7" Type="http://schemas.openxmlformats.org/officeDocument/2006/relationships/theme" Target="../theme/theme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7" Type="http://schemas.openxmlformats.org/officeDocument/2006/relationships/theme" Target="../theme/theme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6"/>
          <p:cNvSpPr>
            <a:spLocks noGrp="1"/>
          </p:cNvSpPr>
          <p:nvPr>
            <p:ph type="title"/>
          </p:nvPr>
        </p:nvSpPr>
        <p:spPr>
          <a:xfrm>
            <a:off x="835306" y="593424"/>
            <a:ext cx="10521388" cy="101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376" y="2336003"/>
            <a:ext cx="10521388" cy="31548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3545" y="5597323"/>
            <a:ext cx="2523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FC9414-88E6-401D-9A6D-5202EE8DE715}" type="datetime1">
              <a:rPr kumimoji="1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377" y="5592997"/>
            <a:ext cx="6585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900" b="0" i="0" u="none" strike="noStrike" kern="1200" cap="all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8729" y="6438356"/>
            <a:ext cx="1203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7BA8E6-E826-B147-AA17-E3D76A29629C}" type="slidenum">
              <a:rPr kumimoji="1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5C2F7D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</a:fld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C2F7D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1" name="图片 10"/>
          <p:cNvPicPr/>
          <p:nvPr userDrawn="1"/>
        </p:nvPicPr>
        <p:blipFill rotWithShape="1"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876" y="6054012"/>
            <a:ext cx="4191931" cy="475343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586670" y="651024"/>
            <a:ext cx="80595" cy="900000"/>
          </a:xfrm>
          <a:prstGeom prst="roundRect">
            <a:avLst>
              <a:gd name="adj" fmla="val 0"/>
            </a:avLst>
          </a:prstGeom>
          <a:solidFill>
            <a:srgbClr val="5C307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rgbClr val="5C307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70" indent="-30607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29920" indent="-30607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9795" indent="-269875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60" indent="-23368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105" indent="-23368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9992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19964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49999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79971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EB9BAB8B-F10D-C44E-A11C-D5332BA017F3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armonyOS Sans" panose="00000500000000000000" pitchFamily="2" charset="0"/>
              </a:defRPr>
            </a:lvl1pPr>
          </a:lstStyle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8165" y="250758"/>
            <a:ext cx="1068238" cy="10856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5.xml"/><Relationship Id="rId7" Type="http://schemas.openxmlformats.org/officeDocument/2006/relationships/image" Target="../media/image8.jpeg"/><Relationship Id="rId6" Type="http://schemas.openxmlformats.org/officeDocument/2006/relationships/tags" Target="../tags/tag4.xml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tags" Target="../tags/tag36.xml"/><Relationship Id="rId2" Type="http://schemas.openxmlformats.org/officeDocument/2006/relationships/image" Target="../media/image26.png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28.png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27.png"/><Relationship Id="rId1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6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31.png"/><Relationship Id="rId1" Type="http://schemas.openxmlformats.org/officeDocument/2006/relationships/tags" Target="../tags/tag48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tags" Target="../tags/tag51.xml"/><Relationship Id="rId4" Type="http://schemas.openxmlformats.org/officeDocument/2006/relationships/image" Target="../media/image33.png"/><Relationship Id="rId3" Type="http://schemas.openxmlformats.org/officeDocument/2006/relationships/tags" Target="../tags/tag50.xml"/><Relationship Id="rId2" Type="http://schemas.openxmlformats.org/officeDocument/2006/relationships/image" Target="../media/image32.png"/><Relationship Id="rId1" Type="http://schemas.openxmlformats.org/officeDocument/2006/relationships/tags" Target="../tags/tag49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53.xml"/><Relationship Id="rId2" Type="http://schemas.openxmlformats.org/officeDocument/2006/relationships/image" Target="../media/image34.png"/><Relationship Id="rId1" Type="http://schemas.openxmlformats.org/officeDocument/2006/relationships/tags" Target="../tags/tag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11.png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3" Type="http://schemas.openxmlformats.org/officeDocument/2006/relationships/slideLayout" Target="../slideLayouts/slideLayout18.xml"/><Relationship Id="rId22" Type="http://schemas.openxmlformats.org/officeDocument/2006/relationships/image" Target="../media/image15.jpeg"/><Relationship Id="rId21" Type="http://schemas.openxmlformats.org/officeDocument/2006/relationships/tags" Target="../tags/tag23.xml"/><Relationship Id="rId20" Type="http://schemas.openxmlformats.org/officeDocument/2006/relationships/image" Target="../media/image14.png"/><Relationship Id="rId2" Type="http://schemas.openxmlformats.org/officeDocument/2006/relationships/tags" Target="../tags/tag8.xml"/><Relationship Id="rId19" Type="http://schemas.openxmlformats.org/officeDocument/2006/relationships/tags" Target="../tags/tag22.xml"/><Relationship Id="rId18" Type="http://schemas.openxmlformats.org/officeDocument/2006/relationships/image" Target="../media/image13.jpeg"/><Relationship Id="rId17" Type="http://schemas.openxmlformats.org/officeDocument/2006/relationships/tags" Target="../tags/tag21.xml"/><Relationship Id="rId16" Type="http://schemas.openxmlformats.org/officeDocument/2006/relationships/image" Target="../media/image12.jpeg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image" Target="../media/image19.png"/><Relationship Id="rId7" Type="http://schemas.openxmlformats.org/officeDocument/2006/relationships/tags" Target="../tags/tag27.xml"/><Relationship Id="rId6" Type="http://schemas.openxmlformats.org/officeDocument/2006/relationships/image" Target="../media/image18.png"/><Relationship Id="rId5" Type="http://schemas.openxmlformats.org/officeDocument/2006/relationships/tags" Target="../tags/tag26.xml"/><Relationship Id="rId4" Type="http://schemas.openxmlformats.org/officeDocument/2006/relationships/image" Target="../media/image17.png"/><Relationship Id="rId3" Type="http://schemas.openxmlformats.org/officeDocument/2006/relationships/tags" Target="../tags/tag25.xml"/><Relationship Id="rId2" Type="http://schemas.openxmlformats.org/officeDocument/2006/relationships/image" Target="../media/image16.pn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1.xml"/><Relationship Id="rId12" Type="http://schemas.openxmlformats.org/officeDocument/2006/relationships/image" Target="../media/image20.png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3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25.png"/><Relationship Id="rId3" Type="http://schemas.openxmlformats.org/officeDocument/2006/relationships/tags" Target="../tags/tag34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72674" y="2198870"/>
            <a:ext cx="11129666" cy="124920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660874"/>
                </a:solidFill>
                <a:latin typeface="HarmonyOS San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Procedural Level 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Generation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with Diffusion Models from a Single Example</a:t>
            </a:r>
            <a:endParaRPr lang="en-US" altLang="zh-CN" sz="4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312684" y="3723292"/>
            <a:ext cx="9699897" cy="8588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armonyOS Sans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Shiqi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Dai,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Xuanyu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Zhu,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Naiqi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Li, Tao Dai,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Zhi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Wang*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11" name="图形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6679" y="4998996"/>
            <a:ext cx="2151855" cy="741194"/>
          </a:xfrm>
          <a:prstGeom prst="rect">
            <a:avLst/>
          </a:prstGeom>
        </p:spPr>
      </p:pic>
      <p:pic>
        <p:nvPicPr>
          <p:cNvPr id="1042" name="Picture 18" descr="大学校徽系列: 深圳大学标志矢量图- 设计之家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29971" r="3482" b="29022"/>
          <a:stretch>
            <a:fillRect/>
          </a:stretch>
        </p:blipFill>
        <p:spPr bwMode="auto">
          <a:xfrm>
            <a:off x="5113560" y="4941211"/>
            <a:ext cx="2635370" cy="8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鹏城实验室招聘】-猎聘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04" y="4857022"/>
            <a:ext cx="998885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295"/>
          <a:stretch>
            <a:fillRect/>
          </a:stretch>
        </p:blipFill>
        <p:spPr>
          <a:xfrm>
            <a:off x="1" y="0"/>
            <a:ext cx="12192000" cy="1929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03918" y="348003"/>
            <a:ext cx="4383698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Proposed Approach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3918" y="727426"/>
            <a:ext cx="34548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Network Architecture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79805" y="2004060"/>
            <a:ext cx="6238875" cy="3466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93635" y="2647315"/>
            <a:ext cx="42900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R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emoved all upsampling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downsampling </a:t>
            </a:r>
            <a:r>
              <a:rPr 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and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intermediate attention layers.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右弧形箭头 9"/>
          <p:cNvSpPr/>
          <p:nvPr/>
        </p:nvSpPr>
        <p:spPr>
          <a:xfrm>
            <a:off x="10563860" y="3633470"/>
            <a:ext cx="266700" cy="514350"/>
          </a:xfrm>
          <a:prstGeom prst="curved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15"/>
          <p:cNvSpPr txBox="1"/>
          <p:nvPr>
            <p:custDataLst>
              <p:tags r:id="rId3"/>
            </p:custDataLst>
          </p:nvPr>
        </p:nvSpPr>
        <p:spPr>
          <a:xfrm>
            <a:off x="7757795" y="4211955"/>
            <a:ext cx="4026535" cy="6330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algn="ctr">
              <a:defRPr sz="1800" b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lvl="1" indent="0" algn="l">
              <a:buFont typeface="Arial" panose="020B0604020202020204" pitchFamily="34" charset="0"/>
              <a:buNone/>
              <a:defRPr/>
            </a:pPr>
            <a:r>
              <a:rPr lang="en-US" altLang="zh-CN" sz="1600">
                <a:cs typeface="Times New Roman" panose="02020603050405020304" pitchFamily="18" charset="0"/>
                <a:sym typeface="+mn-ea"/>
              </a:rPr>
              <a:t>C</a:t>
            </a:r>
            <a:r>
              <a:rPr lang="zh-CN" altLang="en-US" sz="1600">
                <a:cs typeface="Times New Roman" panose="02020603050405020304" pitchFamily="18" charset="0"/>
                <a:sym typeface="+mn-ea"/>
              </a:rPr>
              <a:t>onfine the network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’</a:t>
            </a:r>
            <a:r>
              <a:rPr lang="en-US" altLang="zh-CN" sz="1600">
                <a:cs typeface="Times New Roman" panose="02020603050405020304" pitchFamily="18" charset="0"/>
                <a:sym typeface="+mn-ea"/>
              </a:rPr>
              <a:t>s </a:t>
            </a:r>
            <a:r>
              <a:rPr lang="zh-CN" altLang="en-US" sz="1600">
                <a:cs typeface="Times New Roman" panose="02020603050405020304" pitchFamily="18" charset="0"/>
                <a:sym typeface="+mn-ea"/>
              </a:rPr>
              <a:t>receptive field</a:t>
            </a:r>
            <a:r>
              <a:rPr lang="en-US" altLang="zh-CN" sz="1600">
                <a:cs typeface="Times New Roman" panose="02020603050405020304" pitchFamily="18" charset="0"/>
                <a:sym typeface="+mn-ea"/>
              </a:rPr>
              <a:t>.</a:t>
            </a:r>
            <a:endParaRPr kumimoji="0" lang="en-US" altLang="zh-CN" sz="1600" b="1" i="1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43675" y="348003"/>
            <a:ext cx="4383698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Proposed Approach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3675" y="727426"/>
            <a:ext cx="306135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Training Procedure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0695" y="1793875"/>
            <a:ext cx="6717665" cy="34175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6270" y="2929890"/>
            <a:ext cx="3186430" cy="33528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636270" y="3886835"/>
            <a:ext cx="5375275" cy="86487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409950" y="2561590"/>
            <a:ext cx="438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Calibri" panose="020F0502020204030204" charset="0"/>
              </a:rPr>
              <a:t>①</a:t>
            </a:r>
            <a:endParaRPr lang="zh-CN" altLang="en-US" sz="2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00065" y="3518535"/>
            <a:ext cx="438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Calibri" panose="020F0502020204030204" charset="0"/>
              </a:rPr>
              <a:t>②</a:t>
            </a:r>
            <a:endParaRPr lang="zh-CN" altLang="en-US" sz="2000" b="1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34" name="文本框 15"/>
          <p:cNvSpPr txBox="1"/>
          <p:nvPr>
            <p:custDataLst>
              <p:tags r:id="rId4"/>
            </p:custDataLst>
          </p:nvPr>
        </p:nvSpPr>
        <p:spPr>
          <a:xfrm>
            <a:off x="7829550" y="2032000"/>
            <a:ext cx="3271520" cy="6330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algn="ctr">
              <a:defRPr sz="1800" b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marL="342900" lvl="1" indent="-342900" algn="ctr">
              <a:buFont typeface="Arial" panose="020B0604020202020204" pitchFamily="34" charset="0"/>
              <a:buChar char="•"/>
              <a:defRPr/>
            </a:pPr>
            <a:r>
              <a:rPr kumimoji="0" lang="en-US" altLang="zh-CN" sz="2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Large Random Crops</a:t>
            </a:r>
            <a:endParaRPr kumimoji="0" lang="en-US" altLang="zh-CN" sz="2000" b="1" i="0" u="none" strike="noStrike" kern="1200" cap="none" spc="0" normalizeH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15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829550" y="3518535"/>
                <a:ext cx="3271520" cy="6330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1pPr>
                <a:lvl2pPr marL="0" lvl="1" algn="ctr">
                  <a:defRPr sz="1800" b="0">
                    <a:solidFill>
                      <a:srgbClr val="00006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</a:defRPr>
                </a:lvl9pPr>
              </a:lstStyle>
              <a:p>
                <a:pPr marL="342900" lvl="1" indent="-342900" algn="l"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sz="2000" b="1">
                    <a:solidFill>
                      <a:schemeClr val="tx1"/>
                    </a:solidFill>
                    <a:cs typeface="微软雅黑" panose="020B0503020204020204" pitchFamily="34" charset="-122"/>
                    <a:sym typeface="+mn-ea"/>
                  </a:rPr>
                  <a:t>Predict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𝒆</m:t>
                        </m:r>
                      </m:sup>
                    </m:sSubSup>
                  </m:oMath>
                </a14:m>
                <a:endParaRPr kumimoji="0" lang="en-US" altLang="zh-CN" sz="2000" b="1" i="1" u="none" strike="noStrike" kern="1200" cap="none" spc="0" normalizeH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 panose="020B0503020204020204" pitchFamily="34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7829550" y="3518535"/>
                <a:ext cx="3271520" cy="633095"/>
              </a:xfrm>
              <a:prstGeom prst="rect">
                <a:avLst/>
              </a:prstGeom>
              <a:blipFill rotWithShape="1">
                <a:blip r:embed="rId7"/>
                <a:stretch>
                  <a:fillRect l="-505" t="-2608" r="-2116" b="-10933"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9"/>
          <p:cNvSpPr txBox="1"/>
          <p:nvPr/>
        </p:nvSpPr>
        <p:spPr>
          <a:xfrm>
            <a:off x="4233251" y="847928"/>
            <a:ext cx="3725498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400" kern="1200" dirty="0">
                <a:solidFill>
                  <a:srgbClr val="660874"/>
                </a:solidFill>
                <a:latin typeface="FuturaBookC" charset="-5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HarmonyOS Sans" panose="00000500000000000000" pitchFamily="2" charset="0"/>
                <a:cs typeface="Arial" panose="020B0604020202020204" pitchFamily="34" charset="0"/>
              </a:rPr>
              <a:t>Outline</a:t>
            </a:r>
            <a:endParaRPr lang="en-US" dirty="0">
              <a:latin typeface="HarmonyOS Sans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565370" y="3806516"/>
            <a:ext cx="5822281" cy="643774"/>
            <a:chOff x="3717645" y="3840399"/>
            <a:chExt cx="5822281" cy="643774"/>
          </a:xfrm>
        </p:grpSpPr>
        <p:sp>
          <p:nvSpPr>
            <p:cNvPr id="18" name="椭圆 17"/>
            <p:cNvSpPr/>
            <p:nvPr/>
          </p:nvSpPr>
          <p:spPr>
            <a:xfrm>
              <a:off x="3717645" y="3840399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3</a:t>
              </a:r>
              <a:endParaRPr lang="zh-CN" altLang="en-US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05360" y="3922221"/>
              <a:ext cx="5134566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Proposed Approach</a:t>
              </a:r>
              <a:endParaRPr lang="en-US" altLang="zh-CN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565370" y="1965483"/>
            <a:ext cx="5410483" cy="643774"/>
            <a:chOff x="3717645" y="2726513"/>
            <a:chExt cx="5410483" cy="643774"/>
          </a:xfrm>
        </p:grpSpPr>
        <p:sp>
          <p:nvSpPr>
            <p:cNvPr id="17" name="椭圆 16"/>
            <p:cNvSpPr/>
            <p:nvPr/>
          </p:nvSpPr>
          <p:spPr>
            <a:xfrm>
              <a:off x="3717645" y="2726513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1</a:t>
              </a:r>
              <a:endParaRPr lang="en-US" altLang="zh-CN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05360" y="2808335"/>
              <a:ext cx="4722768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Motivation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65370" y="4827895"/>
            <a:ext cx="5578755" cy="643774"/>
            <a:chOff x="1449425" y="3727440"/>
            <a:chExt cx="5578755" cy="643774"/>
          </a:xfrm>
        </p:grpSpPr>
        <p:sp>
          <p:nvSpPr>
            <p:cNvPr id="8" name="椭圆 7"/>
            <p:cNvSpPr/>
            <p:nvPr/>
          </p:nvSpPr>
          <p:spPr>
            <a:xfrm>
              <a:off x="1449425" y="3727440"/>
              <a:ext cx="643774" cy="643774"/>
            </a:xfrm>
            <a:prstGeom prst="ellipse">
              <a:avLst/>
            </a:prstGeom>
            <a:solidFill>
              <a:srgbClr val="660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37140" y="3809262"/>
              <a:ext cx="4891040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>
                  <a:solidFill>
                    <a:srgbClr val="660874"/>
                  </a:solidFill>
                  <a:latin typeface="HarmonyOS Sans" panose="00000500000000000000" pitchFamily="2" charset="0"/>
                  <a:ea typeface="FZZhengHeiS-DB-GB" panose="020000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Experiments</a:t>
              </a:r>
              <a:endParaRPr lang="en-US" altLang="zh-CN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65370" y="2869088"/>
            <a:ext cx="5410483" cy="643774"/>
            <a:chOff x="3717645" y="2726513"/>
            <a:chExt cx="5410483" cy="643774"/>
          </a:xfrm>
        </p:grpSpPr>
        <p:sp>
          <p:nvSpPr>
            <p:cNvPr id="15" name="椭圆 14"/>
            <p:cNvSpPr/>
            <p:nvPr>
              <p:custDataLst>
                <p:tags r:id="rId1"/>
              </p:custDataLst>
            </p:nvPr>
          </p:nvSpPr>
          <p:spPr>
            <a:xfrm>
              <a:off x="3717645" y="2726513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2</a:t>
              </a:r>
              <a:endParaRPr lang="zh-CN" altLang="en-US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"/>
              </p:custDataLst>
            </p:nvPr>
          </p:nvSpPr>
          <p:spPr>
            <a:xfrm>
              <a:off x="4405360" y="2808335"/>
              <a:ext cx="4722768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Contribution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97"/>
    </mc:Choice>
    <mc:Fallback>
      <p:transition advTm="469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30423" y="352956"/>
            <a:ext cx="2740430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0423" y="727426"/>
            <a:ext cx="10727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Setup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241" y="1484906"/>
            <a:ext cx="15722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Datasets</a:t>
            </a:r>
            <a:endParaRPr 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7075" y="3363595"/>
            <a:ext cx="19621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Baselines</a:t>
            </a:r>
            <a:endParaRPr lang="en-US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58290" y="2099945"/>
            <a:ext cx="5673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Minecraft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 DREHMAL:PRIMΩRDIA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endParaRPr lang="en-US" altLang="zh-CN" sz="1600" baseline="30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58290" y="2662555"/>
            <a:ext cx="4680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Super Mario Bros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VGLC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58290" y="4001770"/>
            <a:ext cx="6958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Minecraft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  World-GAN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TOAD-GAN 3D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58290" y="4556760"/>
            <a:ext cx="40392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Super Mario Bros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 TOAD-GAN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6014085"/>
            <a:ext cx="9617075" cy="843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[1] https://www.planetminecraft.com/project/drehmal-v2-prim-rdial-12k-x-12k-survival-adventure-map/</a:t>
            </a:r>
            <a:endParaRPr lang="en-US" altLang="zh-CN" sz="1000"/>
          </a:p>
          <a:p>
            <a:r>
              <a:rPr lang="en-US" altLang="zh-CN" sz="1000"/>
              <a:t>[2] Summerville, A. J, et al. “The VGLC: The Video Game Level Corpus.” Proceedings of the 7th Workshop on Procedural Content Generation.2016.</a:t>
            </a:r>
            <a:endParaRPr lang="en-US" altLang="zh-CN" sz="1000"/>
          </a:p>
          <a:p>
            <a:r>
              <a:rPr lang="en-US" altLang="zh-CN" sz="1000"/>
              <a:t>[3] </a:t>
            </a:r>
            <a:r>
              <a:rPr lang="en-US" altLang="zh-CN" sz="1000">
                <a:sym typeface="+mn-ea"/>
              </a:rPr>
              <a:t>M. Awiszus, et al. "World-GAN: a Generative Model for Minecraft Worlds."  IEEE Conference on Games (CoG). 2021.</a:t>
            </a:r>
            <a:endParaRPr lang="en-US" altLang="zh-CN" sz="1000">
              <a:sym typeface="+mn-ea"/>
            </a:endParaRPr>
          </a:p>
          <a:p>
            <a:r>
              <a:rPr lang="en-US" altLang="zh-CN" sz="1000"/>
              <a:t>[4] </a:t>
            </a:r>
            <a:r>
              <a:rPr lang="en-US" altLang="zh-CN" sz="1000">
                <a:sym typeface="+mn-ea"/>
              </a:rPr>
              <a:t>Awiszus, Maren</a:t>
            </a:r>
            <a:r>
              <a:rPr lang="en-US" altLang="zh-CN" sz="1000">
                <a:sym typeface="+mn-ea"/>
              </a:rPr>
              <a:t>, et al. </a:t>
            </a:r>
            <a:r>
              <a:rPr lang="en-US" altLang="zh-CN" sz="1000">
                <a:sym typeface="+mn-ea"/>
              </a:rPr>
              <a:t>"TOAD-GAN: Coherent Style Level Generation from a Single Example." Proceedings of the AAAI Conference on Artificial Intelligence and Interactive Digital Entertainment (AIIDE). 2020.</a:t>
            </a:r>
            <a:endParaRPr lang="en-US" altLang="zh-CN" sz="1000"/>
          </a:p>
          <a:p>
            <a:endParaRPr lang="en-US" altLang="zh-CN" sz="1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30423" y="352956"/>
            <a:ext cx="2740430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0423" y="727426"/>
            <a:ext cx="10727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Setup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050" y="1591310"/>
            <a:ext cx="3157855" cy="488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Evaluation Metrics</a:t>
            </a:r>
            <a:endParaRPr 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46420" y="2480945"/>
            <a:ext cx="2167255" cy="481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i="1">
                <a:latin typeface="微软雅黑" panose="020B0503020204020204" pitchFamily="34" charset="-122"/>
                <a:ea typeface="微软雅黑" panose="020B0503020204020204" pitchFamily="34" charset="-122"/>
              </a:rPr>
              <a:t>visual quality</a:t>
            </a:r>
            <a:endParaRPr lang="en-US" altLang="zh-CN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46420" y="3244850"/>
            <a:ext cx="2020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>
                <a:latin typeface="微软雅黑" panose="020B0503020204020204" pitchFamily="34" charset="-122"/>
                <a:ea typeface="微软雅黑" panose="020B0503020204020204" pitchFamily="34" charset="-122"/>
              </a:rPr>
              <a:t>level diversity</a:t>
            </a:r>
            <a:endParaRPr lang="en-US" altLang="zh-CN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46420" y="3952240"/>
            <a:ext cx="1866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>
                <a:latin typeface="微软雅黑" panose="020B0503020204020204" pitchFamily="34" charset="-122"/>
                <a:ea typeface="微软雅黑" panose="020B0503020204020204" pitchFamily="34" charset="-122"/>
              </a:rPr>
              <a:t>level playability</a:t>
            </a:r>
            <a:endParaRPr lang="en-US" altLang="zh-CN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46420" y="4659630"/>
            <a:ext cx="2219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>
                <a:latin typeface="微软雅黑" panose="020B0503020204020204" pitchFamily="34" charset="-122"/>
                <a:ea typeface="微软雅黑" panose="020B0503020204020204" pitchFamily="34" charset="-122"/>
              </a:rPr>
              <a:t>human aesthetics</a:t>
            </a:r>
            <a:endParaRPr lang="en-US" altLang="zh-CN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6496050"/>
            <a:ext cx="10141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[1] </a:t>
            </a:r>
            <a:r>
              <a:rPr lang="zh-CN" altLang="en-US" sz="1000"/>
              <a:t>Lucas, S. M.</a:t>
            </a:r>
            <a:r>
              <a:rPr lang="en-US" altLang="zh-CN" sz="1000"/>
              <a:t>, et al</a:t>
            </a:r>
            <a:r>
              <a:rPr lang="zh-CN" altLang="en-US" sz="1000"/>
              <a:t>. </a:t>
            </a:r>
            <a:r>
              <a:rPr lang="en-US" altLang="zh-CN" sz="1000"/>
              <a:t>“</a:t>
            </a:r>
            <a:r>
              <a:rPr lang="zh-CN" altLang="en-US" sz="1000"/>
              <a:t>Tile pattern kl-divergence</a:t>
            </a:r>
            <a:r>
              <a:rPr lang="en-US" altLang="zh-CN" sz="1000"/>
              <a:t> </a:t>
            </a:r>
            <a:r>
              <a:rPr lang="zh-CN" altLang="en-US" sz="1000"/>
              <a:t>for analysing and evolving game levels.</a:t>
            </a:r>
            <a:r>
              <a:rPr lang="en-US" altLang="zh-CN" sz="1000"/>
              <a:t>”</a:t>
            </a:r>
            <a:r>
              <a:rPr lang="zh-CN" altLang="en-US" sz="1000"/>
              <a:t> In Proceedings</a:t>
            </a:r>
            <a:r>
              <a:rPr lang="en-US" altLang="zh-CN" sz="1000"/>
              <a:t> </a:t>
            </a:r>
            <a:r>
              <a:rPr lang="zh-CN" altLang="en-US" sz="1000"/>
              <a:t>of the Genetic and Evolutionary Computation Conference.</a:t>
            </a:r>
            <a:r>
              <a:rPr lang="en-US" altLang="zh-CN" sz="1000"/>
              <a:t> </a:t>
            </a:r>
            <a:r>
              <a:rPr lang="zh-CN" altLang="en-US" sz="1000">
                <a:sym typeface="+mn-ea"/>
              </a:rPr>
              <a:t>2019.</a:t>
            </a:r>
            <a:endParaRPr lang="zh-CN" altLang="en-US" sz="1000">
              <a:sym typeface="+mn-ea"/>
            </a:endParaRPr>
          </a:p>
          <a:p>
            <a:r>
              <a:rPr lang="en-US" altLang="zh-CN" sz="1000">
                <a:sym typeface="+mn-ea"/>
              </a:rPr>
              <a:t>[2] Hao, Zekun, et al. "GANCraft: Unsupervised 3D Neural Rendering of Minecraft Worlds." Proceedings of the IEEE/CVF International Conference on Computer Vision. 2021.</a:t>
            </a:r>
            <a:r>
              <a:rPr lang="zh-CN" altLang="en-US" sz="1000">
                <a:sym typeface="+mn-ea"/>
              </a:rPr>
              <a:t> </a:t>
            </a:r>
            <a:endParaRPr lang="zh-CN" altLang="en-US" sz="1000">
              <a:sym typeface="+mn-ea"/>
            </a:endParaRPr>
          </a:p>
        </p:txBody>
      </p:sp>
      <p:sp>
        <p:nvSpPr>
          <p:cNvPr id="19" name="文本框 15"/>
          <p:cNvSpPr txBox="1"/>
          <p:nvPr>
            <p:custDataLst>
              <p:tags r:id="rId1"/>
            </p:custDataLst>
          </p:nvPr>
        </p:nvSpPr>
        <p:spPr>
          <a:xfrm>
            <a:off x="1692910" y="2395220"/>
            <a:ext cx="3773805" cy="557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algn="ctr">
              <a:defRPr sz="1800" b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marL="342900" lvl="1" indent="-342900" algn="l">
              <a:buFont typeface="Arial" panose="020B0604020202020204" pitchFamily="34" charset="0"/>
              <a:buChar char="•"/>
              <a:defRPr/>
            </a:pPr>
            <a:r>
              <a:rPr lang="en-US" altLang="zh-CN" b="1">
                <a:solidFill>
                  <a:schemeClr val="tx1"/>
                </a:solidFill>
                <a:sym typeface="+mn-ea"/>
              </a:rPr>
              <a:t>Tile Pattern KL-Divergence</a:t>
            </a:r>
            <a:endParaRPr kumimoji="0" lang="en-US" altLang="zh-CN" b="1" i="1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 Math" panose="02040503050406030204" pitchFamily="18" charset="0"/>
              <a:ea typeface="微软雅黑" panose="020B0503020204020204" pitchFamily="34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20" name="文本框 15"/>
          <p:cNvSpPr txBox="1"/>
          <p:nvPr>
            <p:custDataLst>
              <p:tags r:id="rId2"/>
            </p:custDataLst>
          </p:nvPr>
        </p:nvSpPr>
        <p:spPr>
          <a:xfrm>
            <a:off x="1692910" y="3175635"/>
            <a:ext cx="3773805" cy="557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algn="ctr">
              <a:defRPr sz="1800" b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marL="342900" lvl="1" indent="-342900" algn="l">
              <a:buFont typeface="Arial" panose="020B0604020202020204" pitchFamily="34" charset="0"/>
              <a:buChar char="•"/>
              <a:defRPr/>
            </a:pPr>
            <a:r>
              <a:rPr lang="en-US" altLang="zh-CN" b="1">
                <a:solidFill>
                  <a:schemeClr val="tx1"/>
                </a:solidFill>
                <a:sym typeface="+mn-ea"/>
              </a:rPr>
              <a:t>Levenshtein Distance</a:t>
            </a:r>
            <a:endParaRPr kumimoji="0" lang="en-US" altLang="zh-CN" b="1" i="1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 Math" panose="02040503050406030204" pitchFamily="18" charset="0"/>
              <a:ea typeface="微软雅黑" panose="020B0503020204020204" pitchFamily="34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21" name="文本框 15"/>
          <p:cNvSpPr txBox="1"/>
          <p:nvPr>
            <p:custDataLst>
              <p:tags r:id="rId3"/>
            </p:custDataLst>
          </p:nvPr>
        </p:nvSpPr>
        <p:spPr>
          <a:xfrm>
            <a:off x="1692910" y="3808095"/>
            <a:ext cx="3773805" cy="557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algn="ctr">
              <a:defRPr sz="1800" b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marL="342900" lvl="1" indent="-342900" algn="l">
              <a:buFont typeface="Arial" panose="020B0604020202020204" pitchFamily="34" charset="0"/>
              <a:buChar char="•"/>
              <a:defRPr/>
            </a:pPr>
            <a:r>
              <a:rPr kumimoji="0" lang="en-US" altLang="zh-CN" b="1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ambria Math" panose="02040503050406030204" pitchFamily="18" charset="0"/>
                <a:sym typeface="+mn-ea"/>
              </a:rPr>
              <a:t>A* agent</a:t>
            </a:r>
            <a:endParaRPr kumimoji="0" lang="en-US" altLang="zh-CN" b="1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22" name="文本框 15"/>
          <p:cNvSpPr txBox="1"/>
          <p:nvPr>
            <p:custDataLst>
              <p:tags r:id="rId4"/>
            </p:custDataLst>
          </p:nvPr>
        </p:nvSpPr>
        <p:spPr>
          <a:xfrm>
            <a:off x="1692910" y="4492625"/>
            <a:ext cx="3773805" cy="5575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 marL="0" lvl="1" algn="ctr">
              <a:defRPr sz="1800" b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 marL="285750" lvl="1" indent="-285750" algn="l">
              <a:buFont typeface="Arial" panose="020B0604020202020204" pitchFamily="34" charset="0"/>
              <a:buChar char="•"/>
              <a:defRPr/>
            </a:pPr>
            <a:r>
              <a:rPr kumimoji="0" lang="en-US" altLang="zh-CN" b="1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Cambria Math" panose="02040503050406030204" pitchFamily="18" charset="0"/>
                <a:sym typeface="+mn-ea"/>
              </a:rPr>
              <a:t>Human Preference Scores</a:t>
            </a:r>
            <a:endParaRPr kumimoji="0" lang="en-US" altLang="zh-CN" b="1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Cambria Math" panose="020405030504060302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30423" y="366209"/>
            <a:ext cx="2740430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0423" y="740679"/>
            <a:ext cx="28552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0" i="0" dirty="0">
                <a:solidFill>
                  <a:srgbClr val="670575"/>
                </a:solidFill>
                <a:effectLst/>
                <a:latin typeface="Arial" panose="020B0604020202020204" pitchFamily="34" charset="0"/>
              </a:rPr>
              <a:t>Qualitative Results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5" name="图片 4" descr="fig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3980" y="1882775"/>
            <a:ext cx="9092565" cy="380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00496" y="366208"/>
            <a:ext cx="2740430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0496" y="740678"/>
            <a:ext cx="5565775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0" i="0" dirty="0">
                <a:solidFill>
                  <a:srgbClr val="670575"/>
                </a:solidFill>
                <a:effectLst/>
                <a:latin typeface="Arial" panose="020B0604020202020204" pitchFamily="34" charset="0"/>
              </a:rPr>
              <a:t>Comparison with baselines - Minecraft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6" name="图片 5" descr="fig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7705" y="1493520"/>
            <a:ext cx="7981315" cy="4918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00496" y="366208"/>
            <a:ext cx="2740430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0496" y="740678"/>
            <a:ext cx="6730365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0" i="0" dirty="0">
                <a:solidFill>
                  <a:srgbClr val="670575"/>
                </a:solidFill>
                <a:effectLst/>
                <a:latin typeface="Arial" panose="020B0604020202020204" pitchFamily="34" charset="0"/>
              </a:rPr>
              <a:t>Comparison with baselines - Super Mario Bros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5" name="图片 4" descr="fig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-1056" b="22620"/>
          <a:stretch>
            <a:fillRect/>
          </a:stretch>
        </p:blipFill>
        <p:spPr>
          <a:xfrm>
            <a:off x="2795270" y="1274445"/>
            <a:ext cx="5953760" cy="5306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30423" y="352956"/>
            <a:ext cx="2740430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0423" y="727426"/>
            <a:ext cx="40110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0" i="0" dirty="0">
                <a:solidFill>
                  <a:srgbClr val="670575"/>
                </a:solidFill>
                <a:effectLst/>
                <a:latin typeface="Arial" panose="020B0604020202020204" pitchFamily="34" charset="0"/>
              </a:rPr>
              <a:t>Comparison with baselines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1204" b="12771"/>
          <a:stretch>
            <a:fillRect/>
          </a:stretch>
        </p:blipFill>
        <p:spPr>
          <a:xfrm>
            <a:off x="139065" y="2240280"/>
            <a:ext cx="6811010" cy="2669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43" b="16464"/>
          <a:stretch>
            <a:fillRect/>
          </a:stretch>
        </p:blipFill>
        <p:spPr>
          <a:xfrm>
            <a:off x="7219950" y="2240280"/>
            <a:ext cx="4699000" cy="18332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36485" y="1531620"/>
            <a:ext cx="44240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L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evel 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layability and 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uman 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reference 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core</a:t>
            </a: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 (Super Mario Bros)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843280" y="1531620"/>
            <a:ext cx="5469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Tile Pattern KL-Divergence and Levenshtein Distance (Minecraft)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35175" y="5310505"/>
            <a:ext cx="8000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ur generated 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levels</a:t>
            </a:r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 are 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more </a:t>
            </a:r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reasonable and ha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ve</a:t>
            </a:r>
            <a:r>
              <a:rPr>
                <a:latin typeface="微软雅黑" panose="020B0503020204020204" pitchFamily="34" charset="-122"/>
                <a:ea typeface="微软雅黑" panose="020B0503020204020204" pitchFamily="34" charset="-122"/>
              </a:rPr>
              <a:t> more details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, while maintaining diversity at the same order of magnitude.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30423" y="352956"/>
            <a:ext cx="2740430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Experiments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0423" y="727426"/>
            <a:ext cx="22493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0" i="0" dirty="0">
                <a:solidFill>
                  <a:srgbClr val="670575"/>
                </a:solidFill>
                <a:effectLst/>
                <a:latin typeface="Arial" panose="020B0604020202020204" pitchFamily="34" charset="0"/>
              </a:rPr>
              <a:t>Ablation Study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564" b="31060"/>
          <a:stretch>
            <a:fillRect/>
          </a:stretch>
        </p:blipFill>
        <p:spPr>
          <a:xfrm>
            <a:off x="343535" y="2023110"/>
            <a:ext cx="5371465" cy="2522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5839" t="139" r="9613" b="39034"/>
          <a:stretch>
            <a:fillRect/>
          </a:stretch>
        </p:blipFill>
        <p:spPr>
          <a:xfrm>
            <a:off x="6651625" y="2355850"/>
            <a:ext cx="4937125" cy="16713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80185" y="1542415"/>
            <a:ext cx="3622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W/O Large Random Crop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17765" y="1542415"/>
            <a:ext cx="3587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Objective Parametrization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0720" y="4955540"/>
            <a:ext cx="52216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enerated outputs achieve enhanced visual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quality and diversity when a suitable crop size is employed.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6706235" y="5052060"/>
                <a:ext cx="510794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Predicting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is better in single example case.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235" y="5052060"/>
                <a:ext cx="5107940" cy="3683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9"/>
          <p:cNvSpPr txBox="1"/>
          <p:nvPr/>
        </p:nvSpPr>
        <p:spPr>
          <a:xfrm>
            <a:off x="4233251" y="847928"/>
            <a:ext cx="3725498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400" kern="1200" dirty="0">
                <a:solidFill>
                  <a:srgbClr val="660874"/>
                </a:solidFill>
                <a:latin typeface="FuturaBookC" charset="-5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HarmonyOS Sans" panose="00000500000000000000" pitchFamily="2" charset="0"/>
                <a:cs typeface="Arial" panose="020B0604020202020204" pitchFamily="34" charset="0"/>
              </a:rPr>
              <a:t>Outline</a:t>
            </a:r>
            <a:endParaRPr lang="en-US" dirty="0">
              <a:latin typeface="HarmonyOS Sans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565370" y="3897956"/>
            <a:ext cx="5822281" cy="643774"/>
            <a:chOff x="3717645" y="3840399"/>
            <a:chExt cx="5822281" cy="643774"/>
          </a:xfrm>
        </p:grpSpPr>
        <p:sp>
          <p:nvSpPr>
            <p:cNvPr id="18" name="椭圆 17"/>
            <p:cNvSpPr/>
            <p:nvPr/>
          </p:nvSpPr>
          <p:spPr>
            <a:xfrm>
              <a:off x="3717645" y="3840399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3</a:t>
              </a:r>
              <a:endParaRPr lang="zh-CN" altLang="en-US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05360" y="3922221"/>
              <a:ext cx="5134566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Proposed Approach</a:t>
              </a:r>
              <a:endParaRPr lang="en-US" altLang="zh-CN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565370" y="2869088"/>
            <a:ext cx="5410483" cy="643774"/>
            <a:chOff x="3717645" y="2726513"/>
            <a:chExt cx="5410483" cy="643774"/>
          </a:xfrm>
        </p:grpSpPr>
        <p:sp>
          <p:nvSpPr>
            <p:cNvPr id="17" name="椭圆 16"/>
            <p:cNvSpPr/>
            <p:nvPr/>
          </p:nvSpPr>
          <p:spPr>
            <a:xfrm>
              <a:off x="3717645" y="2726513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2</a:t>
              </a:r>
              <a:endParaRPr lang="zh-CN" altLang="en-US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05360" y="2808335"/>
              <a:ext cx="4722768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Contribution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65370" y="1840220"/>
            <a:ext cx="5578755" cy="643774"/>
            <a:chOff x="3717645" y="1751955"/>
            <a:chExt cx="5578755" cy="643774"/>
          </a:xfrm>
        </p:grpSpPr>
        <p:sp>
          <p:nvSpPr>
            <p:cNvPr id="8" name="椭圆 7"/>
            <p:cNvSpPr/>
            <p:nvPr/>
          </p:nvSpPr>
          <p:spPr>
            <a:xfrm>
              <a:off x="3717645" y="1751955"/>
              <a:ext cx="643774" cy="643774"/>
            </a:xfrm>
            <a:prstGeom prst="ellipse">
              <a:avLst/>
            </a:prstGeom>
            <a:solidFill>
              <a:srgbClr val="660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1</a:t>
              </a:r>
              <a:endParaRPr lang="zh-CN" altLang="en-US" sz="20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405360" y="1833777"/>
              <a:ext cx="4891040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>
                  <a:solidFill>
                    <a:srgbClr val="660874"/>
                  </a:solidFill>
                  <a:latin typeface="HarmonyOS Sans" panose="00000500000000000000" pitchFamily="2" charset="0"/>
                  <a:ea typeface="FZZhengHeiS-DB-GB" panose="020000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Motivation</a:t>
              </a:r>
              <a:endParaRPr lang="en-US" altLang="zh-CN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65370" y="4926823"/>
            <a:ext cx="5295067" cy="643774"/>
            <a:chOff x="3717645" y="4838558"/>
            <a:chExt cx="5295067" cy="643774"/>
          </a:xfrm>
        </p:grpSpPr>
        <p:sp>
          <p:nvSpPr>
            <p:cNvPr id="21" name="椭圆 20"/>
            <p:cNvSpPr/>
            <p:nvPr/>
          </p:nvSpPr>
          <p:spPr>
            <a:xfrm>
              <a:off x="3717645" y="4838558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405360" y="4920380"/>
              <a:ext cx="4607352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 i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Experiments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97"/>
    </mc:Choice>
    <mc:Fallback>
      <p:transition advTm="469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9"/>
          </p:nvPr>
        </p:nvSpPr>
        <p:spPr>
          <a:xfrm>
            <a:off x="2439780" y="2385929"/>
            <a:ext cx="7073900" cy="886205"/>
          </a:xfrm>
        </p:spPr>
        <p:txBody>
          <a:bodyPr/>
          <a:lstStyle/>
          <a:p>
            <a:r>
              <a:rPr lang="en-US" altLang="zh-CN" sz="6000" b="1" dirty="0">
                <a:cs typeface="Arial" panose="020B0604020202020204" pitchFamily="34" charset="0"/>
              </a:rPr>
              <a:t>Thank</a:t>
            </a:r>
            <a:r>
              <a:rPr lang="zh-CN" altLang="en-US" sz="6000" b="1" dirty="0">
                <a:cs typeface="Arial" panose="020B0604020202020204" pitchFamily="34" charset="0"/>
              </a:rPr>
              <a:t> </a:t>
            </a:r>
            <a:r>
              <a:rPr lang="en-US" altLang="zh-CN" sz="6000" b="1" dirty="0">
                <a:cs typeface="Arial" panose="020B0604020202020204" pitchFamily="34" charset="0"/>
              </a:rPr>
              <a:t>you!</a:t>
            </a:r>
            <a:endParaRPr lang="zh-CN" altLang="en-US" sz="6000" b="1" dirty="0">
              <a:cs typeface="Arial" panose="020B0604020202020204" pitchFamily="34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1733687" y="3851532"/>
            <a:ext cx="8724621" cy="726293"/>
          </a:xfrm>
        </p:spPr>
        <p:txBody>
          <a:bodyPr/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Procedural Level Generation with Diffusion Models from a Single Example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21"/>
          </p:nvPr>
        </p:nvSpPr>
        <p:spPr>
          <a:xfrm>
            <a:off x="2274628" y="4937427"/>
            <a:ext cx="7642743" cy="858838"/>
          </a:xfrm>
        </p:spPr>
        <p:txBody>
          <a:bodyPr/>
          <a:lstStyle/>
          <a:p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Shiqi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Dai,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Xuanyu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Zhu,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Naiqi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Li, Tao Dai,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Zhi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 Wang*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  <a:p>
            <a:r>
              <a:rPr lang="en-US" altLang="zh-CN" sz="2000" dirty="0"/>
              <a:t>mail: daisq21@mails.tsinghua.edu.cn</a:t>
            </a:r>
            <a:endParaRPr lang="zh-CN" altLang="en-US" sz="2000" dirty="0"/>
          </a:p>
        </p:txBody>
      </p:sp>
      <p:pic>
        <p:nvPicPr>
          <p:cNvPr id="11" name="图形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8" y="586207"/>
            <a:ext cx="2151855" cy="741194"/>
          </a:xfrm>
          <a:prstGeom prst="rect">
            <a:avLst/>
          </a:prstGeom>
        </p:spPr>
      </p:pic>
      <p:pic>
        <p:nvPicPr>
          <p:cNvPr id="13" name="Picture 18" descr="大学校徽系列: 深圳大学标志矢量图- 设计之家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29971" r="3482" b="29022"/>
          <a:stretch>
            <a:fillRect/>
          </a:stretch>
        </p:blipFill>
        <p:spPr bwMode="auto">
          <a:xfrm>
            <a:off x="4872848" y="515351"/>
            <a:ext cx="2635370" cy="85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鹏城实验室招聘】-猎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15" y="444499"/>
            <a:ext cx="998885" cy="9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874"/>
    </mc:Choice>
    <mc:Fallback>
      <p:transition advTm="48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56927" y="342864"/>
            <a:ext cx="5921501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6927" y="714174"/>
            <a:ext cx="69569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500" b="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Demand for Learning from a Single Example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44170" y="1622425"/>
            <a:ext cx="11536680" cy="4544060"/>
            <a:chOff x="610" y="2986"/>
            <a:chExt cx="18168" cy="7156"/>
          </a:xfrm>
        </p:grpSpPr>
        <p:sp>
          <p:nvSpPr>
            <p:cNvPr id="105" name="矩形: 圆角 33"/>
            <p:cNvSpPr/>
            <p:nvPr>
              <p:custDataLst>
                <p:tags r:id="rId1"/>
              </p:custDataLst>
            </p:nvPr>
          </p:nvSpPr>
          <p:spPr>
            <a:xfrm>
              <a:off x="610" y="2997"/>
              <a:ext cx="8049" cy="208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等线" panose="02010600030101010101" charset="-122"/>
                <a:cs typeface="Calibri" panose="020F0502020204030204" charset="0"/>
              </a:endParaRPr>
            </a:p>
          </p:txBody>
        </p:sp>
        <p:sp>
          <p:nvSpPr>
            <p:cNvPr id="110" name="文本框 38"/>
            <p:cNvSpPr txBox="1"/>
            <p:nvPr>
              <p:custDataLst>
                <p:tags r:id="rId2"/>
              </p:custDataLst>
            </p:nvPr>
          </p:nvSpPr>
          <p:spPr>
            <a:xfrm>
              <a:off x="1906" y="3101"/>
              <a:ext cx="5925" cy="4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等线" panose="02010600030101010101" charset="-122"/>
                  <a:cs typeface="Calibri" panose="020F0502020204030204" charset="0"/>
                </a:rPr>
                <a:t>Increasing demand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等线" panose="02010600030101010101" charset="-122"/>
                  <a:cs typeface="Calibri" panose="020F0502020204030204" charset="0"/>
                </a:rPr>
                <a:t>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等线" panose="02010600030101010101" charset="-122"/>
                  <a:cs typeface="Calibri" panose="020F0502020204030204" charset="0"/>
                </a:rPr>
                <a:t>for 3D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等线" panose="02010600030101010101" charset="-122"/>
                  <a:cs typeface="Calibri" panose="020F0502020204030204" charset="0"/>
                </a:rPr>
                <a:t>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等线" panose="02010600030101010101" charset="-122"/>
                  <a:cs typeface="Calibri" panose="020F0502020204030204" charset="0"/>
                </a:rPr>
                <a:t>Game content 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等线" panose="02010600030101010101" charset="-122"/>
                <a:cs typeface="Calibri" panose="020F0502020204030204" charset="0"/>
              </a:endParaRPr>
            </a:p>
          </p:txBody>
        </p:sp>
        <p:sp>
          <p:nvSpPr>
            <p:cNvPr id="115" name="TextBox 7"/>
            <p:cNvSpPr txBox="1"/>
            <p:nvPr>
              <p:custDataLst>
                <p:tags r:id="rId3"/>
              </p:custDataLst>
            </p:nvPr>
          </p:nvSpPr>
          <p:spPr>
            <a:xfrm>
              <a:off x="8780" y="3532"/>
              <a:ext cx="669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2" charset="0"/>
                  <a:ea typeface="微软雅黑" panose="020B0503020204020204" pitchFamily="34" charset="-122"/>
                  <a:cs typeface="+mn-cs"/>
                </a:rPr>
                <a:t>+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9" name="矩形: 圆角 49"/>
            <p:cNvSpPr/>
            <p:nvPr>
              <p:custDataLst>
                <p:tags r:id="rId4"/>
              </p:custDataLst>
            </p:nvPr>
          </p:nvSpPr>
          <p:spPr>
            <a:xfrm>
              <a:off x="9450" y="2986"/>
              <a:ext cx="9328" cy="204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等线" panose="02010600030101010101" charset="-122"/>
                <a:cs typeface="Calibri" panose="020F0502020204030204" charset="0"/>
              </a:endParaRPr>
            </a:p>
          </p:txBody>
        </p:sp>
        <p:sp>
          <p:nvSpPr>
            <p:cNvPr id="120" name="箭头: 下 50"/>
            <p:cNvSpPr/>
            <p:nvPr>
              <p:custDataLst>
                <p:tags r:id="rId5"/>
              </p:custDataLst>
            </p:nvPr>
          </p:nvSpPr>
          <p:spPr>
            <a:xfrm>
              <a:off x="8629" y="5189"/>
              <a:ext cx="937" cy="52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8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2403" y="3079"/>
              <a:ext cx="3000" cy="4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" pitchFamily="2" charset="0"/>
                  <a:ea typeface="等线" panose="02010600030101010101" charset="-122"/>
                  <a:cs typeface="Calibri" panose="020F0502020204030204" charset="0"/>
                </a:rPr>
                <a:t>Scarce training data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等线" panose="02010600030101010101" charset="-122"/>
                <a:cs typeface="Calibri" panose="020F0502020204030204" charset="0"/>
              </a:endParaRPr>
            </a:p>
          </p:txBody>
        </p:sp>
        <p:pic>
          <p:nvPicPr>
            <p:cNvPr id="6" name="Picture 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5188" y="5831"/>
              <a:ext cx="7632" cy="4311"/>
            </a:xfrm>
            <a:prstGeom prst="rect">
              <a:avLst/>
            </a:prstGeom>
          </p:spPr>
        </p:pic>
        <p:sp>
          <p:nvSpPr>
            <p:cNvPr id="7" name="TextBox 4"/>
            <p:cNvSpPr txBox="1"/>
            <p:nvPr>
              <p:custDataLst>
                <p:tags r:id="rId9"/>
              </p:custDataLst>
            </p:nvPr>
          </p:nvSpPr>
          <p:spPr>
            <a:xfrm>
              <a:off x="13199" y="6885"/>
              <a:ext cx="555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Training a generative model to learn from a single example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itchFamily="2" charset="0"/>
                  <a:ea typeface="等线" panose="02010600030101010101" charset="-122"/>
                  <a:cs typeface="+mn-cs"/>
                </a:rPr>
                <a:t> </a:t>
              </a:r>
              <a:endParaRPr lang="en-US" dirty="0"/>
            </a:p>
          </p:txBody>
        </p:sp>
        <p:sp>
          <p:nvSpPr>
            <p:cNvPr id="8" name="TextBox 6"/>
            <p:cNvSpPr txBox="1"/>
            <p:nvPr>
              <p:custDataLst>
                <p:tags r:id="rId10"/>
              </p:custDataLst>
            </p:nvPr>
          </p:nvSpPr>
          <p:spPr>
            <a:xfrm>
              <a:off x="9753" y="3396"/>
              <a:ext cx="3068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dirty="0"/>
                <a:t>K</a:t>
              </a:r>
              <a:r>
                <a:rPr lang="en-US" dirty="0"/>
                <a:t>itti, coco,celeba…</a:t>
              </a:r>
              <a:endParaRPr lang="en-US" dirty="0"/>
            </a:p>
          </p:txBody>
        </p:sp>
        <p:sp>
          <p:nvSpPr>
            <p:cNvPr id="9" name="TextBox 8"/>
            <p:cNvSpPr txBox="1"/>
            <p:nvPr>
              <p:custDataLst>
                <p:tags r:id="rId11"/>
              </p:custDataLst>
            </p:nvPr>
          </p:nvSpPr>
          <p:spPr>
            <a:xfrm>
              <a:off x="14349" y="3460"/>
              <a:ext cx="4248" cy="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1600" dirty="0"/>
                <a:t>Super Mario Bros, Minecraft…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>
              <p:custDataLst>
                <p:tags r:id="rId12"/>
              </p:custDataLst>
            </p:nvPr>
          </p:nvSpPr>
          <p:spPr>
            <a:xfrm>
              <a:off x="13426" y="3830"/>
              <a:ext cx="781" cy="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2400" dirty="0"/>
                <a:t>v.s</a:t>
              </a:r>
              <a:endParaRPr lang="en-US" sz="2400" dirty="0"/>
            </a:p>
          </p:txBody>
        </p:sp>
        <p:sp>
          <p:nvSpPr>
            <p:cNvPr id="11" name="TextBox 10"/>
            <p:cNvSpPr txBox="1"/>
            <p:nvPr>
              <p:custDataLst>
                <p:tags r:id="rId13"/>
              </p:custDataLst>
            </p:nvPr>
          </p:nvSpPr>
          <p:spPr>
            <a:xfrm>
              <a:off x="10972" y="4041"/>
              <a:ext cx="164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dirty="0"/>
                <a:t>GB level</a:t>
              </a:r>
              <a:endParaRPr lang="en-US" dirty="0"/>
            </a:p>
          </p:txBody>
        </p:sp>
        <p:sp>
          <p:nvSpPr>
            <p:cNvPr id="37" name="TextBox 36"/>
            <p:cNvSpPr txBox="1"/>
            <p:nvPr>
              <p:custDataLst>
                <p:tags r:id="rId14"/>
              </p:custDataLst>
            </p:nvPr>
          </p:nvSpPr>
          <p:spPr>
            <a:xfrm>
              <a:off x="15502" y="4041"/>
              <a:ext cx="1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dirty="0"/>
                <a:t>MB level</a:t>
              </a:r>
              <a:endParaRPr lang="en-US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" y="3609"/>
              <a:ext cx="1077" cy="1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3727"/>
              <a:ext cx="2250" cy="1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" y="3695"/>
              <a:ext cx="1142" cy="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" y="3689"/>
              <a:ext cx="1856" cy="1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56926" y="342864"/>
            <a:ext cx="5921501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6926" y="714174"/>
            <a:ext cx="4833620" cy="475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500" b="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Current GAN-based Approach 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6945" y="1336040"/>
            <a:ext cx="8284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yramid-shaped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groups of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 GANs with multi-scale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6945" y="4431665"/>
            <a:ext cx="106368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None/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Drawbacks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/>
              <a:t> 1)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Multi-stage generation tends to accumulate errors.</a:t>
            </a:r>
            <a:endParaRPr lang="en-US" altLang="zh-CN"/>
          </a:p>
          <a:p>
            <a:pPr indent="0">
              <a:lnSpc>
                <a:spcPct val="150000"/>
              </a:lnSpc>
              <a:buNone/>
            </a:pPr>
            <a:r>
              <a:rPr lang="en-US" altLang="zh-CN"/>
              <a:t>                      2)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Vast latent space, which requires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search algorithms to select“good”levels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indent="0">
              <a:buNone/>
            </a:pPr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54115" y="1863090"/>
            <a:ext cx="4809490" cy="20815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304665" y="5401945"/>
            <a:ext cx="3156465" cy="879974"/>
            <a:chOff x="9576" y="5529"/>
            <a:chExt cx="7762" cy="2328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4048" t="15180" r="37649" b="11612"/>
            <a:stretch>
              <a:fillRect/>
            </a:stretch>
          </p:blipFill>
          <p:spPr>
            <a:xfrm>
              <a:off x="9576" y="5529"/>
              <a:ext cx="2712" cy="232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38283" t="7803" r="-331" b="10764"/>
            <a:stretch>
              <a:fillRect/>
            </a:stretch>
          </p:blipFill>
          <p:spPr>
            <a:xfrm>
              <a:off x="14950" y="5529"/>
              <a:ext cx="2388" cy="2328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2288" y="5529"/>
              <a:ext cx="2662" cy="2328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7978775" y="4019550"/>
            <a:ext cx="16452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WorldGAN</a:t>
            </a:r>
            <a:endParaRPr lang="en-US" altLang="zh-CN" sz="14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1369060" y="5630545"/>
            <a:ext cx="2203450" cy="455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incorrect or incomplete structures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3734435" y="5472430"/>
            <a:ext cx="229235" cy="80327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635875" y="5657850"/>
            <a:ext cx="54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. . .</a:t>
            </a:r>
            <a:endParaRPr lang="en-US" altLang="zh-CN" b="1"/>
          </a:p>
        </p:txBody>
      </p:sp>
      <p:sp>
        <p:nvSpPr>
          <p:cNvPr id="14" name="文本框 13"/>
          <p:cNvSpPr txBox="1"/>
          <p:nvPr/>
        </p:nvSpPr>
        <p:spPr>
          <a:xfrm>
            <a:off x="0" y="6492240"/>
            <a:ext cx="9373235" cy="365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900">
                <a:sym typeface="+mn-ea"/>
              </a:rPr>
              <a:t>[1] Shaham, T.R, et al. "Singan: Learning a generative model from a single natural image." Proceedings of the IEEE/CVF International Conference on Computer Vision </a:t>
            </a:r>
            <a:r>
              <a:rPr lang="en-US" altLang="zh-CN" sz="900">
                <a:sym typeface="+mn-ea"/>
              </a:rPr>
              <a:t>(ICCV)</a:t>
            </a:r>
            <a:r>
              <a:rPr lang="en-US" altLang="zh-CN" sz="900">
                <a:sym typeface="+mn-ea"/>
              </a:rPr>
              <a:t>.2019.</a:t>
            </a:r>
            <a:endParaRPr lang="en-US" altLang="zh-CN" sz="900">
              <a:sym typeface="+mn-ea"/>
            </a:endParaRPr>
          </a:p>
          <a:p>
            <a:r>
              <a:rPr lang="en-US" altLang="zh-CN" sz="900">
                <a:sym typeface="+mn-ea"/>
              </a:rPr>
              <a:t>[2] M. Awiszus, et al. "World-GAN: a Generative Model for Minecraft Worlds."  IEEE Conference on Games (CoG). 2021.</a:t>
            </a:r>
            <a:endParaRPr lang="en-US" altLang="zh-CN" sz="900"/>
          </a:p>
          <a:p>
            <a:endParaRPr lang="en-US" altLang="zh-CN" sz="900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18540" y="1763395"/>
            <a:ext cx="4833620" cy="225615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2550795" y="4019550"/>
            <a:ext cx="16452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</a:rPr>
              <a:t>SinGAN</a:t>
            </a:r>
            <a:endParaRPr lang="en-US" altLang="zh-CN" sz="14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9"/>
          <p:cNvSpPr txBox="1"/>
          <p:nvPr/>
        </p:nvSpPr>
        <p:spPr>
          <a:xfrm>
            <a:off x="4233251" y="847928"/>
            <a:ext cx="3725498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400" kern="1200" dirty="0">
                <a:solidFill>
                  <a:srgbClr val="660874"/>
                </a:solidFill>
                <a:latin typeface="FuturaBookC" charset="-5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HarmonyOS Sans" panose="00000500000000000000" pitchFamily="2" charset="0"/>
                <a:cs typeface="Arial" panose="020B0604020202020204" pitchFamily="34" charset="0"/>
              </a:rPr>
              <a:t>Outline</a:t>
            </a:r>
            <a:endParaRPr lang="en-US" dirty="0">
              <a:latin typeface="HarmonyOS Sans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4565370" y="3897956"/>
            <a:ext cx="5822281" cy="643774"/>
            <a:chOff x="3717645" y="3840399"/>
            <a:chExt cx="5822281" cy="643774"/>
          </a:xfrm>
        </p:grpSpPr>
        <p:sp>
          <p:nvSpPr>
            <p:cNvPr id="18" name="椭圆 17"/>
            <p:cNvSpPr/>
            <p:nvPr/>
          </p:nvSpPr>
          <p:spPr>
            <a:xfrm>
              <a:off x="3717645" y="3840399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3</a:t>
              </a:r>
              <a:endParaRPr lang="zh-CN" altLang="en-US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05360" y="3922221"/>
              <a:ext cx="5134566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Proposed Approach</a:t>
              </a:r>
              <a:endParaRPr lang="en-US" altLang="zh-CN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565370" y="1965483"/>
            <a:ext cx="5410483" cy="643774"/>
            <a:chOff x="3717645" y="2726513"/>
            <a:chExt cx="5410483" cy="643774"/>
          </a:xfrm>
        </p:grpSpPr>
        <p:sp>
          <p:nvSpPr>
            <p:cNvPr id="17" name="椭圆 16"/>
            <p:cNvSpPr/>
            <p:nvPr/>
          </p:nvSpPr>
          <p:spPr>
            <a:xfrm>
              <a:off x="3717645" y="2726513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1</a:t>
              </a:r>
              <a:endParaRPr lang="en-US" altLang="zh-CN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05360" y="2808335"/>
              <a:ext cx="4722768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Motivation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65370" y="2931785"/>
            <a:ext cx="5578755" cy="643774"/>
            <a:chOff x="1449425" y="3727440"/>
            <a:chExt cx="5578755" cy="643774"/>
          </a:xfrm>
        </p:grpSpPr>
        <p:sp>
          <p:nvSpPr>
            <p:cNvPr id="8" name="椭圆 7"/>
            <p:cNvSpPr/>
            <p:nvPr/>
          </p:nvSpPr>
          <p:spPr>
            <a:xfrm>
              <a:off x="1449425" y="3727440"/>
              <a:ext cx="643774" cy="643774"/>
            </a:xfrm>
            <a:prstGeom prst="ellipse">
              <a:avLst/>
            </a:prstGeom>
            <a:solidFill>
              <a:srgbClr val="660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2</a:t>
              </a:r>
              <a:endParaRPr lang="zh-CN" altLang="en-US" sz="20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37140" y="3809262"/>
              <a:ext cx="4891040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>
                  <a:solidFill>
                    <a:srgbClr val="660874"/>
                  </a:solidFill>
                  <a:latin typeface="HarmonyOS Sans" panose="00000500000000000000" pitchFamily="2" charset="0"/>
                  <a:ea typeface="FZZhengHeiS-DB-GB" panose="020000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Contribution</a:t>
              </a:r>
              <a:endParaRPr lang="en-US" altLang="zh-CN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65370" y="4926823"/>
            <a:ext cx="5295067" cy="643774"/>
            <a:chOff x="3717645" y="4838558"/>
            <a:chExt cx="5295067" cy="643774"/>
          </a:xfrm>
        </p:grpSpPr>
        <p:sp>
          <p:nvSpPr>
            <p:cNvPr id="21" name="椭圆 20"/>
            <p:cNvSpPr/>
            <p:nvPr/>
          </p:nvSpPr>
          <p:spPr>
            <a:xfrm>
              <a:off x="3717645" y="4838558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405360" y="4920380"/>
              <a:ext cx="4607352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 i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Experiments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97"/>
    </mc:Choice>
    <mc:Fallback>
      <p:transition advTm="46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70179" y="498730"/>
            <a:ext cx="3005473" cy="472189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Contribution</a:t>
            </a:r>
            <a:endParaRPr lang="en-US" altLang="zh-CN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722120" y="1456055"/>
            <a:ext cx="83413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propose a diffusion model trained on a single token-based level.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wo keys to limit the receptive fields of our diffusion model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are: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fully convolutional networks with residual connections and training using large crops, aiming to capture the internal distribution of the game level.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22120" y="3285490"/>
            <a:ext cx="8161020" cy="1482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draw a connection between level generation using semantic tokens and text generation within the embedding space.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It is proved that dense token representation and training loss inspired by text generation improve the percentage of available generated results.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2120" y="4948555"/>
            <a:ext cx="8075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results show that our model outperforms the baseline approaches and achieves excellent results in terms of diversity and quality for the generated levels.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9"/>
          <p:cNvSpPr txBox="1"/>
          <p:nvPr/>
        </p:nvSpPr>
        <p:spPr>
          <a:xfrm>
            <a:off x="4233251" y="847928"/>
            <a:ext cx="3725498" cy="7667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5400" kern="1200" dirty="0">
                <a:solidFill>
                  <a:srgbClr val="660874"/>
                </a:solidFill>
                <a:latin typeface="FuturaBookC" charset="-5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HarmonyOS Sans" panose="00000500000000000000" pitchFamily="2" charset="0"/>
                <a:cs typeface="Arial" panose="020B0604020202020204" pitchFamily="34" charset="0"/>
              </a:rPr>
              <a:t>Outline</a:t>
            </a:r>
            <a:endParaRPr lang="en-US" dirty="0">
              <a:latin typeface="HarmonyOS Sans" panose="000005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565370" y="1965483"/>
            <a:ext cx="5410483" cy="643774"/>
            <a:chOff x="3717645" y="2726513"/>
            <a:chExt cx="5410483" cy="643774"/>
          </a:xfrm>
        </p:grpSpPr>
        <p:sp>
          <p:nvSpPr>
            <p:cNvPr id="17" name="椭圆 16"/>
            <p:cNvSpPr/>
            <p:nvPr/>
          </p:nvSpPr>
          <p:spPr>
            <a:xfrm>
              <a:off x="3717645" y="2726513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1</a:t>
              </a:r>
              <a:endParaRPr lang="en-US" altLang="zh-CN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4405360" y="2808335"/>
              <a:ext cx="4722768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Motivation</a:t>
              </a:r>
              <a:endParaRPr lang="zh-CN" altLang="en-US" dirty="0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565370" y="3841740"/>
            <a:ext cx="5578755" cy="643774"/>
            <a:chOff x="1449425" y="3727440"/>
            <a:chExt cx="5578755" cy="643774"/>
          </a:xfrm>
        </p:grpSpPr>
        <p:sp>
          <p:nvSpPr>
            <p:cNvPr id="8" name="椭圆 7"/>
            <p:cNvSpPr/>
            <p:nvPr/>
          </p:nvSpPr>
          <p:spPr>
            <a:xfrm>
              <a:off x="1449425" y="3727440"/>
              <a:ext cx="643774" cy="643774"/>
            </a:xfrm>
            <a:prstGeom prst="ellipse">
              <a:avLst/>
            </a:prstGeom>
            <a:solidFill>
              <a:srgbClr val="660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3</a:t>
              </a:r>
              <a:endParaRPr lang="zh-CN" altLang="en-US" sz="20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37140" y="3809262"/>
              <a:ext cx="4891040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>
                  <a:solidFill>
                    <a:srgbClr val="660874"/>
                  </a:solidFill>
                  <a:latin typeface="HarmonyOS Sans" panose="00000500000000000000" pitchFamily="2" charset="0"/>
                  <a:ea typeface="FZZhengHeiS-DB-GB" panose="020000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Proposed Approach</a:t>
              </a:r>
              <a:endParaRPr lang="en-US" altLang="zh-CN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65370" y="4926823"/>
            <a:ext cx="5295067" cy="643774"/>
            <a:chOff x="3717645" y="4838558"/>
            <a:chExt cx="5295067" cy="643774"/>
          </a:xfrm>
        </p:grpSpPr>
        <p:sp>
          <p:nvSpPr>
            <p:cNvPr id="21" name="椭圆 20"/>
            <p:cNvSpPr/>
            <p:nvPr/>
          </p:nvSpPr>
          <p:spPr>
            <a:xfrm>
              <a:off x="3717645" y="4838558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4</a:t>
              </a:r>
              <a:endParaRPr lang="zh-CN" altLang="en-US" sz="20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405360" y="4920380"/>
              <a:ext cx="4607352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 i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Experiments</a:t>
              </a:r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65370" y="2869088"/>
            <a:ext cx="5410483" cy="643774"/>
            <a:chOff x="3717645" y="2726513"/>
            <a:chExt cx="5410483" cy="643774"/>
          </a:xfrm>
        </p:grpSpPr>
        <p:sp>
          <p:nvSpPr>
            <p:cNvPr id="15" name="椭圆 14"/>
            <p:cNvSpPr/>
            <p:nvPr>
              <p:custDataLst>
                <p:tags r:id="rId1"/>
              </p:custDataLst>
            </p:nvPr>
          </p:nvSpPr>
          <p:spPr>
            <a:xfrm>
              <a:off x="3717645" y="2726513"/>
              <a:ext cx="643774" cy="643774"/>
            </a:xfrm>
            <a:prstGeom prst="ellipse">
              <a:avLst/>
            </a:prstGeom>
            <a:solidFill>
              <a:srgbClr val="66087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HarmonyOS Sans" panose="00000500000000000000" pitchFamily="2" charset="0"/>
                  <a:cs typeface="Arial" panose="020B0604020202020204" pitchFamily="34" charset="0"/>
                </a:rPr>
                <a:t>2</a:t>
              </a:r>
              <a:endParaRPr lang="zh-CN" altLang="en-US" sz="1400" dirty="0">
                <a:solidFill>
                  <a:schemeClr val="bg1"/>
                </a:solidFill>
                <a:latin typeface="HarmonyOS Sans" panose="000005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2"/>
              </p:custDataLst>
            </p:nvPr>
          </p:nvSpPr>
          <p:spPr>
            <a:xfrm>
              <a:off x="4405360" y="2808335"/>
              <a:ext cx="4722768" cy="47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zh-CN" altLang="en-US" sz="2800" b="0" i="0" dirty="0">
                  <a:solidFill>
                    <a:srgbClr val="660874">
                      <a:alpha val="50000"/>
                    </a:srgbClr>
                  </a:solidFill>
                  <a:latin typeface="HarmonyOS Sans" panose="00000500000000000000" pitchFamily="2" charset="0"/>
                  <a:ea typeface="HarmonyOS Sans" panose="00000500000000000000" pitchFamily="2" charset="0"/>
                  <a:cs typeface="Arial" panose="020B060402020202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US" altLang="zh-CN"/>
                <a:t>Contribution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97"/>
    </mc:Choice>
    <mc:Fallback>
      <p:transition advTm="46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17171" y="361255"/>
            <a:ext cx="4383698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Proposed Approach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7171" y="714174"/>
            <a:ext cx="16167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Overview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5" name="图片 4" descr="fig2_update-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666240"/>
            <a:ext cx="6123305" cy="3895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7390765" y="1666240"/>
                <a:ext cx="4064000" cy="396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/>
                  <a:t>Given a piece of game level as input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zh-CN" altLang="en-US"/>
                  <a:t> , we initially train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𝒃𝒍𝒐𝒄𝒌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𝒗𝒆𝒄</m:t>
                    </m:r>
                  </m:oMath>
                </a14:m>
                <a:r>
                  <a:rPr lang="zh-CN" altLang="en-US"/>
                  <a:t> token embeddings to map the cropped level to an implicit latent representation, denoted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𝒆</m:t>
                        </m:r>
                      </m:sup>
                    </m:sSup>
                  </m:oMath>
                </a14:m>
                <a:r>
                  <a:rPr lang="zh-CN" altLang="en-US"/>
                  <a:t>. </a:t>
                </a:r>
                <a:endParaRPr lang="zh-CN" altLang="en-US"/>
              </a:p>
              <a:p>
                <a:endParaRPr lang="zh-CN" altLang="en-US"/>
              </a:p>
              <a:p>
                <a:r>
                  <a:rPr lang="zh-CN" altLang="en-US"/>
                  <a:t>Then we train a denoising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𝜽</m:t>
                        </m:r>
                      </m:sub>
                    </m:sSub>
                  </m:oMath>
                </a14:m>
                <a:r>
                  <a:rPr lang="zh-CN" altLang="en-US"/>
                  <a:t> on it to learn the distribution of latent features.</a:t>
                </a:r>
                <a:endParaRPr lang="zh-CN" altLang="en-US"/>
              </a:p>
              <a:p>
                <a:endParaRPr lang="zh-CN" altLang="en-US"/>
              </a:p>
              <a:p>
                <a:r>
                  <a:rPr lang="zh-CN" altLang="en-US"/>
                  <a:t>At inference time, we sample a new latent feature using the diffusion model and then map the resulting embeddings to the nearest tokens.</a:t>
                </a:r>
                <a:endParaRPr lang="zh-CN" altLang="en-US"/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765" y="1666240"/>
                <a:ext cx="4064000" cy="396938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6376670" y="9474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917171" y="348003"/>
            <a:ext cx="4383698" cy="472189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Proposed Approach</a:t>
            </a:r>
            <a:endParaRPr lang="en-US" altLang="zh-CN" sz="2800" b="1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799FB-52B8-4698-BECF-01ADD9E846BE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7171" y="727426"/>
            <a:ext cx="33743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rgbClr val="67057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crosoft Sans Serif" panose="020B0604020202020204" pitchFamily="34" charset="0"/>
              </a:rPr>
              <a:t>Level Representation</a:t>
            </a:r>
            <a:endParaRPr lang="en-US" sz="2500" dirty="0">
              <a:solidFill>
                <a:srgbClr val="67057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crosoft Sans Serif" panose="020B0604020202020204" pitchFamily="34" charset="0"/>
            </a:endParaRPr>
          </a:p>
        </p:txBody>
      </p:sp>
      <p:pic>
        <p:nvPicPr>
          <p:cNvPr id="5" name="图片 4" descr="fig3-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7890" y="1495425"/>
            <a:ext cx="3851910" cy="34156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771525" y="1628775"/>
                <a:ext cx="5129530" cy="706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For a level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  <a:sym typeface="+mn-ea"/>
                      </a:rPr>
                      <m:t>𝑳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 composed of token </a:t>
                </a:r>
                <a14:m>
                  <m:oMath xmlns:m="http://schemas.openxmlformats.org/officeDocument/2006/math">
                    <m:r>
                      <a:rPr lang="en-US" altLang="zh-CN" sz="2000" b="1" i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Cambria Math" panose="02040503050406030204" pitchFamily="18" charset="0"/>
                        <a:sym typeface="+mn-ea"/>
                      </a:rPr>
                      <m:t>𝒕</m:t>
                    </m:r>
                  </m:oMath>
                </a14:m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 :</a:t>
                </a:r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endPara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25" y="1628775"/>
                <a:ext cx="5129530" cy="70675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92685" y="2248510"/>
            <a:ext cx="3457778" cy="320721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81050" y="3429000"/>
            <a:ext cx="62636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A two-layer skip-gram model is enough for a level with no more than 70 types tokens.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75245" y="4991100"/>
            <a:ext cx="3240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Embeddings learned by block2vec of the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vanilla mineshaft structure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 using UMAP.</a:t>
            </a:r>
            <a:endParaRPr lang="en-US" altLang="zh-CN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ISPRING_PRESENTATION_TITLE" val="蓝色简洁毕业答辩PPT模板"/>
  <p:tag name="COMMONDATA" val="eyJoZGlkIjoiZjUzNjMwNGVhYzcwN2E0MjI3NDdlODg5M2I5MWYwMDM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清华简约主题-扁平-16:9">
  <a:themeElements>
    <a:clrScheme name="自定义 6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5B2F7C"/>
      </a:accent1>
      <a:accent2>
        <a:srgbClr val="5C2F7D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红利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红利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4855</Words>
  <Application>WPS 演示</Application>
  <PresentationFormat>Widescreen</PresentationFormat>
  <Paragraphs>300</Paragraphs>
  <Slides>20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20</vt:i4>
      </vt:variant>
    </vt:vector>
  </HeadingPairs>
  <TitlesOfParts>
    <vt:vector size="54" baseType="lpstr">
      <vt:lpstr>Arial</vt:lpstr>
      <vt:lpstr>宋体</vt:lpstr>
      <vt:lpstr>Wingdings</vt:lpstr>
      <vt:lpstr>HarmonyOS Sans</vt:lpstr>
      <vt:lpstr>微软雅黑</vt:lpstr>
      <vt:lpstr>Gill Sans MT</vt:lpstr>
      <vt:lpstr>华文中宋</vt:lpstr>
      <vt:lpstr>Wingdings 2</vt:lpstr>
      <vt:lpstr>Microsoft Sans Serif</vt:lpstr>
      <vt:lpstr>FuturaBookC</vt:lpstr>
      <vt:lpstr>Segoe Print</vt:lpstr>
      <vt:lpstr>FZZhengHeiS-DB-GB</vt:lpstr>
      <vt:lpstr>Verdana</vt:lpstr>
      <vt:lpstr>Helvetica</vt:lpstr>
      <vt:lpstr>等线</vt:lpstr>
      <vt:lpstr>Calibri</vt:lpstr>
      <vt:lpstr>Times New Roman</vt:lpstr>
      <vt:lpstr>黑体</vt:lpstr>
      <vt:lpstr>Cambria Math</vt:lpstr>
      <vt:lpstr>Arial Unicode MS</vt:lpstr>
      <vt:lpstr>Wingdings</vt:lpstr>
      <vt:lpstr>Apple Color Emoji</vt:lpstr>
      <vt:lpstr>Courier New</vt:lpstr>
      <vt:lpstr>Office 主题​​</vt:lpstr>
      <vt:lpstr>清华简约主题-扁平-16:9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kan</dc:creator>
  <cp:lastModifiedBy>Administrator</cp:lastModifiedBy>
  <cp:revision>574</cp:revision>
  <cp:lastPrinted>2023-04-09T13:47:00Z</cp:lastPrinted>
  <dcterms:created xsi:type="dcterms:W3CDTF">2018-02-27T12:12:00Z</dcterms:created>
  <dcterms:modified xsi:type="dcterms:W3CDTF">2024-01-20T05:55:24Z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1B282497DB264468A48F9675F88EB007_12</vt:lpwstr>
  </property>
  <property fmtid="{D5CDD505-2E9C-101B-9397-08002B2CF9AE}" pid="3" name="KSOProductBuildVer">
    <vt:lpwstr>2052-12.1.0.16120</vt:lpwstr>
  </property>
</Properties>
</file>